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84" r:id="rId2"/>
  </p:sldMasterIdLst>
  <p:notesMasterIdLst>
    <p:notesMasterId r:id="rId22"/>
  </p:notesMasterIdLst>
  <p:sldIdLst>
    <p:sldId id="256" r:id="rId3"/>
    <p:sldId id="314" r:id="rId4"/>
    <p:sldId id="261" r:id="rId5"/>
    <p:sldId id="260" r:id="rId6"/>
    <p:sldId id="285" r:id="rId7"/>
    <p:sldId id="275" r:id="rId8"/>
    <p:sldId id="262" r:id="rId9"/>
    <p:sldId id="313" r:id="rId10"/>
    <p:sldId id="274" r:id="rId11"/>
    <p:sldId id="271" r:id="rId12"/>
    <p:sldId id="264" r:id="rId13"/>
    <p:sldId id="283" r:id="rId14"/>
    <p:sldId id="315" r:id="rId15"/>
    <p:sldId id="316" r:id="rId16"/>
    <p:sldId id="317" r:id="rId17"/>
    <p:sldId id="318" r:id="rId18"/>
    <p:sldId id="319" r:id="rId19"/>
    <p:sldId id="320" r:id="rId20"/>
    <p:sldId id="29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4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EE1FE3-A5BC-44A7-A287-096FC281A0D6}">
  <a:tblStyle styleId="{24EE1FE3-A5BC-44A7-A287-096FC281A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91" y="13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996e526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996e526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3996e526f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f3996e526f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f3996e526f_0_2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f3996e526f_0_2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96e13ae7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96e13ae71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3996e526f_0_2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3996e526f_0_2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996e526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996e526f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572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996e526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3996e526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01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3996e526f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3996e526f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3996e526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3996e526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76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3633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33633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 hasCustomPrompt="1"/>
          </p:nvPr>
        </p:nvSpPr>
        <p:spPr>
          <a:xfrm>
            <a:off x="7372650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20382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0382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2" hasCustomPrompt="1"/>
          </p:nvPr>
        </p:nvSpPr>
        <p:spPr>
          <a:xfrm>
            <a:off x="4141800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275443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268705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 idx="2"/>
          </p:nvPr>
        </p:nvSpPr>
        <p:spPr>
          <a:xfrm>
            <a:off x="8152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3"/>
          </p:nvPr>
        </p:nvSpPr>
        <p:spPr>
          <a:xfrm>
            <a:off x="7479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5"/>
          </p:nvPr>
        </p:nvSpPr>
        <p:spPr>
          <a:xfrm>
            <a:off x="46935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6"/>
          </p:nvPr>
        </p:nvSpPr>
        <p:spPr>
          <a:xfrm>
            <a:off x="46262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7"/>
          </p:nvPr>
        </p:nvSpPr>
        <p:spPr>
          <a:xfrm>
            <a:off x="6632814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8"/>
          </p:nvPr>
        </p:nvSpPr>
        <p:spPr>
          <a:xfrm>
            <a:off x="6565425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subTitle" idx="1"/>
          </p:nvPr>
        </p:nvSpPr>
        <p:spPr>
          <a:xfrm>
            <a:off x="1823600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ubTitle" idx="2"/>
          </p:nvPr>
        </p:nvSpPr>
        <p:spPr>
          <a:xfrm>
            <a:off x="5145098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1880200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5201650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" name="Google Shape;142;p29"/>
          <p:cNvSpPr txBox="1">
            <a:spLocks noGrp="1"/>
          </p:cNvSpPr>
          <p:nvPr>
            <p:ph type="title" idx="3"/>
          </p:nvPr>
        </p:nvSpPr>
        <p:spPr>
          <a:xfrm>
            <a:off x="1915756" y="1730656"/>
            <a:ext cx="19911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title" idx="4"/>
          </p:nvPr>
        </p:nvSpPr>
        <p:spPr>
          <a:xfrm>
            <a:off x="5237206" y="1730656"/>
            <a:ext cx="19911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720000" y="1027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subTitle" idx="1"/>
          </p:nvPr>
        </p:nvSpPr>
        <p:spPr>
          <a:xfrm>
            <a:off x="720000" y="18531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0"/>
          <p:cNvSpPr txBox="1"/>
          <p:nvPr/>
        </p:nvSpPr>
        <p:spPr>
          <a:xfrm>
            <a:off x="720000" y="3568475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1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41978" y="1407300"/>
            <a:ext cx="790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887900" y="1717825"/>
            <a:ext cx="53682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17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111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850475" y="1621725"/>
            <a:ext cx="5443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030625" y="3100125"/>
            <a:ext cx="30588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464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13100" y="1696500"/>
            <a:ext cx="41178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41178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10575" y="1307100"/>
            <a:ext cx="5122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241450" y="12849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450" y="2126750"/>
            <a:ext cx="4661100" cy="12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719975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20000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3419244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3419269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72000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720000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3419244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3419269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6118520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6118545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/>
          </p:nvPr>
        </p:nvSpPr>
        <p:spPr>
          <a:xfrm>
            <a:off x="611852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6118545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1566484" y="141120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7" hasCustomPrompt="1"/>
          </p:nvPr>
        </p:nvSpPr>
        <p:spPr>
          <a:xfrm>
            <a:off x="4265675" y="1411225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6965000" y="1411225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1566463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0" hasCustomPrompt="1"/>
          </p:nvPr>
        </p:nvSpPr>
        <p:spPr>
          <a:xfrm>
            <a:off x="4265675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 hasCustomPrompt="1"/>
          </p:nvPr>
        </p:nvSpPr>
        <p:spPr>
          <a:xfrm>
            <a:off x="6965000" y="3111850"/>
            <a:ext cx="6126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2" r:id="rId10"/>
    <p:sldLayoutId id="2147483663" r:id="rId11"/>
    <p:sldLayoutId id="2147483665" r:id="rId12"/>
    <p:sldLayoutId id="2147483666" r:id="rId13"/>
    <p:sldLayoutId id="2147483671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5" r:id="rId21"/>
    <p:sldLayoutId id="2147483686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752;p68">
            <a:extLst>
              <a:ext uri="{FF2B5EF4-FFF2-40B4-BE49-F238E27FC236}">
                <a16:creationId xmlns:a16="http://schemas.microsoft.com/office/drawing/2014/main" id="{AF8EC96F-B3F2-48DA-9740-F668E85855C8}"/>
              </a:ext>
            </a:extLst>
          </p:cNvPr>
          <p:cNvSpPr txBox="1"/>
          <p:nvPr/>
        </p:nvSpPr>
        <p:spPr>
          <a:xfrm>
            <a:off x="814550" y="3804418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Lanthanides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753;p68">
            <a:extLst>
              <a:ext uri="{FF2B5EF4-FFF2-40B4-BE49-F238E27FC236}">
                <a16:creationId xmlns:a16="http://schemas.microsoft.com/office/drawing/2014/main" id="{55593667-5D16-4BFF-A634-16F1ED868BD7}"/>
              </a:ext>
            </a:extLst>
          </p:cNvPr>
          <p:cNvSpPr txBox="1"/>
          <p:nvPr/>
        </p:nvSpPr>
        <p:spPr>
          <a:xfrm>
            <a:off x="814550" y="4211762"/>
            <a:ext cx="117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Actinides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" name="Google Shape;754;p68">
            <a:extLst>
              <a:ext uri="{FF2B5EF4-FFF2-40B4-BE49-F238E27FC236}">
                <a16:creationId xmlns:a16="http://schemas.microsoft.com/office/drawing/2014/main" id="{C460BDBF-0512-4E40-9F9E-94337A2B4DE3}"/>
              </a:ext>
            </a:extLst>
          </p:cNvPr>
          <p:cNvGrpSpPr/>
          <p:nvPr/>
        </p:nvGrpSpPr>
        <p:grpSpPr>
          <a:xfrm>
            <a:off x="2058625" y="1638618"/>
            <a:ext cx="3879375" cy="520975"/>
            <a:chOff x="2058625" y="1503588"/>
            <a:chExt cx="3879375" cy="520975"/>
          </a:xfrm>
        </p:grpSpPr>
        <p:sp>
          <p:nvSpPr>
            <p:cNvPr id="10" name="Google Shape;755;p68">
              <a:extLst>
                <a:ext uri="{FF2B5EF4-FFF2-40B4-BE49-F238E27FC236}">
                  <a16:creationId xmlns:a16="http://schemas.microsoft.com/office/drawing/2014/main" id="{70ADBE52-DFFD-496B-A2AA-768E8AFD56FE}"/>
                </a:ext>
              </a:extLst>
            </p:cNvPr>
            <p:cNvSpPr/>
            <p:nvPr/>
          </p:nvSpPr>
          <p:spPr>
            <a:xfrm>
              <a:off x="2446075" y="1503588"/>
              <a:ext cx="192900" cy="1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6;p68">
              <a:extLst>
                <a:ext uri="{FF2B5EF4-FFF2-40B4-BE49-F238E27FC236}">
                  <a16:creationId xmlns:a16="http://schemas.microsoft.com/office/drawing/2014/main" id="{91A8A7DA-0AD8-4592-8D6D-78CECDFC8A71}"/>
                </a:ext>
              </a:extLst>
            </p:cNvPr>
            <p:cNvSpPr txBox="1"/>
            <p:nvPr/>
          </p:nvSpPr>
          <p:spPr>
            <a:xfrm>
              <a:off x="205862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</a:t>
              </a:r>
              <a:endParaRPr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" name="Google Shape;757;p68">
              <a:extLst>
                <a:ext uri="{FF2B5EF4-FFF2-40B4-BE49-F238E27FC236}">
                  <a16:creationId xmlns:a16="http://schemas.microsoft.com/office/drawing/2014/main" id="{32768B04-AFDA-40F7-99FE-985B9DDD506A}"/>
                </a:ext>
              </a:extLst>
            </p:cNvPr>
            <p:cNvSpPr/>
            <p:nvPr/>
          </p:nvSpPr>
          <p:spPr>
            <a:xfrm>
              <a:off x="3416600" y="1503588"/>
              <a:ext cx="192900" cy="19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8;p68">
              <a:extLst>
                <a:ext uri="{FF2B5EF4-FFF2-40B4-BE49-F238E27FC236}">
                  <a16:creationId xmlns:a16="http://schemas.microsoft.com/office/drawing/2014/main" id="{F7A9F830-A734-4E52-A784-3B5D685415D2}"/>
                </a:ext>
              </a:extLst>
            </p:cNvPr>
            <p:cNvSpPr txBox="1"/>
            <p:nvPr/>
          </p:nvSpPr>
          <p:spPr>
            <a:xfrm>
              <a:off x="302915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Metalloid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" name="Google Shape;759;p68">
              <a:extLst>
                <a:ext uri="{FF2B5EF4-FFF2-40B4-BE49-F238E27FC236}">
                  <a16:creationId xmlns:a16="http://schemas.microsoft.com/office/drawing/2014/main" id="{C5B21D86-5886-4FE3-B2A6-8FC8E2D7CFB8}"/>
                </a:ext>
              </a:extLst>
            </p:cNvPr>
            <p:cNvSpPr/>
            <p:nvPr/>
          </p:nvSpPr>
          <p:spPr>
            <a:xfrm>
              <a:off x="4387125" y="1503588"/>
              <a:ext cx="1929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0;p68">
              <a:extLst>
                <a:ext uri="{FF2B5EF4-FFF2-40B4-BE49-F238E27FC236}">
                  <a16:creationId xmlns:a16="http://schemas.microsoft.com/office/drawing/2014/main" id="{C3C92E95-1FA0-482C-B557-5769993AAB30}"/>
                </a:ext>
              </a:extLst>
            </p:cNvPr>
            <p:cNvSpPr txBox="1"/>
            <p:nvPr/>
          </p:nvSpPr>
          <p:spPr>
            <a:xfrm>
              <a:off x="3999675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Nonmetal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" name="Google Shape;761;p68">
              <a:extLst>
                <a:ext uri="{FF2B5EF4-FFF2-40B4-BE49-F238E27FC236}">
                  <a16:creationId xmlns:a16="http://schemas.microsoft.com/office/drawing/2014/main" id="{7E6C1507-0074-4DD9-A2FB-D43EDF3A17F8}"/>
                </a:ext>
              </a:extLst>
            </p:cNvPr>
            <p:cNvSpPr/>
            <p:nvPr/>
          </p:nvSpPr>
          <p:spPr>
            <a:xfrm>
              <a:off x="5357650" y="1503588"/>
              <a:ext cx="192900" cy="1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2;p68">
              <a:extLst>
                <a:ext uri="{FF2B5EF4-FFF2-40B4-BE49-F238E27FC236}">
                  <a16:creationId xmlns:a16="http://schemas.microsoft.com/office/drawing/2014/main" id="{22EEBC13-E2AD-43AE-9C09-05D37722FC51}"/>
                </a:ext>
              </a:extLst>
            </p:cNvPr>
            <p:cNvSpPr txBox="1"/>
            <p:nvPr/>
          </p:nvSpPr>
          <p:spPr>
            <a:xfrm>
              <a:off x="4970200" y="1719463"/>
              <a:ext cx="967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Recently discovered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aphicFrame>
        <p:nvGraphicFramePr>
          <p:cNvPr id="7" name="Google Shape;751;p68">
            <a:extLst>
              <a:ext uri="{FF2B5EF4-FFF2-40B4-BE49-F238E27FC236}">
                <a16:creationId xmlns:a16="http://schemas.microsoft.com/office/drawing/2014/main" id="{230B2F98-C1C5-47C6-B551-A46472014B0E}"/>
              </a:ext>
            </a:extLst>
          </p:cNvPr>
          <p:cNvGraphicFramePr/>
          <p:nvPr/>
        </p:nvGraphicFramePr>
        <p:xfrm>
          <a:off x="1184850" y="1129650"/>
          <a:ext cx="7239150" cy="3445130"/>
        </p:xfrm>
        <a:graphic>
          <a:graphicData uri="http://schemas.openxmlformats.org/drawingml/2006/table">
            <a:tbl>
              <a:tblPr>
                <a:noFill/>
                <a:tableStyleId>{24EE1FE3-A5BC-44A7-A287-096FC281A0D6}</a:tableStyleId>
              </a:tblPr>
              <a:tblGrid>
                <a:gridCol w="4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2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8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Mn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Bi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Mt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Cn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Lv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Og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Ce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Dy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Er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Yb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93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Np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94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Pu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95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96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97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Bk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98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Cf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99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100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Fm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101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Md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102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530169E-2D4F-4F66-8321-2F189467C98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1"/>
                </a:solidFill>
              </a:rPr>
              <a:t>Periodic Table</a:t>
            </a:r>
            <a:br>
              <a:rPr lang="en" sz="4500" dirty="0">
                <a:solidFill>
                  <a:schemeClr val="dk1"/>
                </a:solidFill>
              </a:rPr>
            </a:br>
            <a:endParaRPr sz="3700" dirty="0">
              <a:solidFill>
                <a:schemeClr val="dk1"/>
              </a:solidFill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64" name="Google Shape;164;p38"/>
          <p:cNvSpPr/>
          <p:nvPr/>
        </p:nvSpPr>
        <p:spPr>
          <a:xfrm>
            <a:off x="7017775" y="539400"/>
            <a:ext cx="1413000" cy="403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10th Grade</a:t>
            </a:r>
            <a:endParaRPr sz="1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307600" y="3210438"/>
            <a:ext cx="4528800" cy="475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6" name="Google Shape;166;p38"/>
          <p:cNvSpPr txBox="1">
            <a:spLocks noGrp="1"/>
          </p:cNvSpPr>
          <p:nvPr>
            <p:ph type="subTitle" idx="1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dirty="0"/>
              <a:t>Wei Lai</a:t>
            </a:r>
            <a:endParaRPr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/>
          <p:nvPr/>
        </p:nvSpPr>
        <p:spPr>
          <a:xfrm>
            <a:off x="2880725" y="3093875"/>
            <a:ext cx="33828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4" name="Google Shape;464;p53"/>
          <p:cNvSpPr txBox="1">
            <a:spLocks noGrp="1"/>
          </p:cNvSpPr>
          <p:nvPr>
            <p:ph type="subTitle" idx="1"/>
          </p:nvPr>
        </p:nvSpPr>
        <p:spPr>
          <a:xfrm>
            <a:off x="1850475" y="1621725"/>
            <a:ext cx="5443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have to look at how chemistry develops.</a:t>
            </a:r>
          </a:p>
        </p:txBody>
      </p:sp>
      <p:sp>
        <p:nvSpPr>
          <p:cNvPr id="465" name="Google Shape;465;p53"/>
          <p:cNvSpPr txBox="1">
            <a:spLocks noGrp="1"/>
          </p:cNvSpPr>
          <p:nvPr>
            <p:ph type="title"/>
          </p:nvPr>
        </p:nvSpPr>
        <p:spPr>
          <a:xfrm>
            <a:off x="3030625" y="3100125"/>
            <a:ext cx="30588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Tim Hardaway</a:t>
            </a:r>
            <a:br>
              <a:rPr lang="en-US" dirty="0"/>
            </a:br>
            <a:endParaRPr dirty="0"/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9679">
            <a:off x="5553450" y="-109200"/>
            <a:ext cx="1756136" cy="1738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10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Periodic</a:t>
            </a:r>
            <a:r>
              <a:rPr lang="zh-CN" altLang="en-US"/>
              <a:t> </a:t>
            </a:r>
            <a:r>
              <a:rPr lang="en-US" altLang="zh-CN"/>
              <a:t>table</a:t>
            </a:r>
            <a:r>
              <a:rPr lang="en"/>
              <a:t> timeline</a:t>
            </a:r>
            <a:endParaRPr/>
          </a:p>
        </p:txBody>
      </p:sp>
      <p:sp>
        <p:nvSpPr>
          <p:cNvPr id="275" name="Google Shape;275;p46"/>
          <p:cNvSpPr txBox="1"/>
          <p:nvPr/>
        </p:nvSpPr>
        <p:spPr>
          <a:xfrm>
            <a:off x="1329034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720051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7" name="Google Shape;277;p46"/>
          <p:cNvSpPr txBox="1"/>
          <p:nvPr/>
        </p:nvSpPr>
        <p:spPr>
          <a:xfrm>
            <a:off x="787377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18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29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719988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HK" i="0">
                <a:solidFill>
                  <a:srgbClr val="2E3338"/>
                </a:solidFill>
                <a:effectLst/>
                <a:latin typeface="Inter"/>
              </a:rPr>
              <a:t>Johann Dobereiner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9" name="Google Shape;279;p46"/>
          <p:cNvSpPr txBox="1"/>
          <p:nvPr/>
        </p:nvSpPr>
        <p:spPr>
          <a:xfrm flipH="1">
            <a:off x="2797372" y="2781145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0" name="Google Shape;280;p46"/>
          <p:cNvSpPr/>
          <p:nvPr/>
        </p:nvSpPr>
        <p:spPr>
          <a:xfrm flipH="1">
            <a:off x="2188388" y="221534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1" name="Google Shape;281;p46"/>
          <p:cNvSpPr txBox="1"/>
          <p:nvPr/>
        </p:nvSpPr>
        <p:spPr>
          <a:xfrm flipH="1">
            <a:off x="2255714" y="2215439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862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 flipH="1">
            <a:off x="2188325" y="1550948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i="0">
              <a:solidFill>
                <a:srgbClr val="2E3338"/>
              </a:solidFill>
              <a:effectLst/>
              <a:latin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HK" i="0">
                <a:solidFill>
                  <a:srgbClr val="2E3338"/>
                </a:solidFill>
                <a:effectLst/>
                <a:latin typeface="Inter"/>
              </a:rPr>
              <a:t>A.E.B. de Chancourtois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4265709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4" name="Google Shape;284;p46"/>
          <p:cNvSpPr/>
          <p:nvPr/>
        </p:nvSpPr>
        <p:spPr>
          <a:xfrm>
            <a:off x="3656726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3724052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865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3656663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rgbClr val="000D35"/>
                </a:solidFill>
                <a:latin typeface="Barlow"/>
                <a:ea typeface="Barlow"/>
                <a:cs typeface="Barlow"/>
                <a:sym typeface="Barlow"/>
              </a:rPr>
              <a:t>John Alexander Newlands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7" name="Google Shape;287;p46"/>
          <p:cNvSpPr txBox="1"/>
          <p:nvPr/>
        </p:nvSpPr>
        <p:spPr>
          <a:xfrm>
            <a:off x="7202384" y="2781100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05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6593401" y="330460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9" name="Google Shape;289;p46"/>
          <p:cNvSpPr txBox="1"/>
          <p:nvPr/>
        </p:nvSpPr>
        <p:spPr>
          <a:xfrm>
            <a:off x="6660727" y="331085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NOW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6593338" y="3787197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 flipH="1">
            <a:off x="5734047" y="2781145"/>
            <a:ext cx="612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sz="25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2" name="Google Shape;292;p46"/>
          <p:cNvSpPr/>
          <p:nvPr/>
        </p:nvSpPr>
        <p:spPr>
          <a:xfrm flipH="1">
            <a:off x="5125063" y="221534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 flipH="1">
            <a:off x="5192389" y="2215439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en-US" altLang="zh-C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882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 flipH="1">
            <a:off x="5125000" y="1550948"/>
            <a:ext cx="1830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Dmitri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af-ZA" altLang="zh-HK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Mendeleyev</a:t>
            </a:r>
            <a:endParaRPr>
              <a:solidFill>
                <a:srgbClr val="000D3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95" name="Google Shape;295;p46"/>
          <p:cNvCxnSpPr>
            <a:stCxn id="275" idx="3"/>
            <a:endCxn id="279" idx="3"/>
          </p:cNvCxnSpPr>
          <p:nvPr/>
        </p:nvCxnSpPr>
        <p:spPr>
          <a:xfrm>
            <a:off x="1941634" y="3001300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6"/>
          <p:cNvCxnSpPr>
            <a:stCxn id="279" idx="1"/>
            <a:endCxn id="283" idx="1"/>
          </p:cNvCxnSpPr>
          <p:nvPr/>
        </p:nvCxnSpPr>
        <p:spPr>
          <a:xfrm>
            <a:off x="3409972" y="3001345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6"/>
          <p:cNvCxnSpPr>
            <a:stCxn id="283" idx="3"/>
            <a:endCxn id="291" idx="3"/>
          </p:cNvCxnSpPr>
          <p:nvPr/>
        </p:nvCxnSpPr>
        <p:spPr>
          <a:xfrm>
            <a:off x="4878309" y="3001300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46"/>
          <p:cNvCxnSpPr>
            <a:stCxn id="291" idx="1"/>
            <a:endCxn id="287" idx="1"/>
          </p:cNvCxnSpPr>
          <p:nvPr/>
        </p:nvCxnSpPr>
        <p:spPr>
          <a:xfrm>
            <a:off x="6346647" y="3001345"/>
            <a:ext cx="8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46"/>
          <p:cNvCxnSpPr>
            <a:stCxn id="275" idx="1"/>
          </p:cNvCxnSpPr>
          <p:nvPr/>
        </p:nvCxnSpPr>
        <p:spPr>
          <a:xfrm rot="10800000">
            <a:off x="723334" y="3001300"/>
            <a:ext cx="60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6"/>
          <p:cNvCxnSpPr>
            <a:endCxn id="287" idx="3"/>
          </p:cNvCxnSpPr>
          <p:nvPr/>
        </p:nvCxnSpPr>
        <p:spPr>
          <a:xfrm rot="10800000">
            <a:off x="7814984" y="3001300"/>
            <a:ext cx="60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/>
          <p:nvPr/>
        </p:nvSpPr>
        <p:spPr>
          <a:xfrm>
            <a:off x="4040712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title"/>
          </p:nvPr>
        </p:nvSpPr>
        <p:spPr>
          <a:xfrm>
            <a:off x="20382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Shapes</a:t>
            </a:r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subTitle" idx="1"/>
          </p:nvPr>
        </p:nvSpPr>
        <p:spPr>
          <a:xfrm>
            <a:off x="20382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624" name="Google Shape;624;p65"/>
          <p:cNvSpPr txBox="1">
            <a:spLocks noGrp="1"/>
          </p:cNvSpPr>
          <p:nvPr>
            <p:ph type="title" idx="2"/>
          </p:nvPr>
        </p:nvSpPr>
        <p:spPr>
          <a:xfrm>
            <a:off x="4141800" y="1407300"/>
            <a:ext cx="86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28DAD9-D8AF-4ACC-A066-154B8A49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743"/>
            <a:ext cx="914003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C7DB66E-E792-4FD8-9741-C0957971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3" y="0"/>
            <a:ext cx="6040073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014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022292-3016-499A-ACE2-1AB645D9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963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39E15-74C5-4D18-9CDB-44C45E17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5651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571CFA-9550-491A-BB11-9F5DEEF3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84" y="-1"/>
            <a:ext cx="6592816" cy="20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1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7A240C-1BBD-4AD9-9A6C-438B2466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8" y="0"/>
            <a:ext cx="7269863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258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64FC6C-4FC1-4D4C-9DCD-16D42897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48" y="0"/>
            <a:ext cx="3174504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029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2"/>
          <p:cNvSpPr txBox="1">
            <a:spLocks noGrp="1"/>
          </p:cNvSpPr>
          <p:nvPr>
            <p:ph type="title"/>
          </p:nvPr>
        </p:nvSpPr>
        <p:spPr>
          <a:xfrm>
            <a:off x="720000" y="1027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31" name="Google Shape;831;p72"/>
          <p:cNvSpPr txBox="1">
            <a:spLocks noGrp="1"/>
          </p:cNvSpPr>
          <p:nvPr>
            <p:ph type="subTitle" idx="1"/>
          </p:nvPr>
        </p:nvSpPr>
        <p:spPr>
          <a:xfrm>
            <a:off x="720000" y="18531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181E04-CEB6-44B2-A5EA-DDBF1FF09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49770"/>
            <a:ext cx="1429830" cy="1429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EBA1EE5-87CA-4670-8FF4-EBB73BCA0AAE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kumimoji="0" lang="en" altLang="zh-CN" sz="3000" b="1" i="0" u="none" strike="noStrike" kern="0" cap="none" spc="0" normalizeH="0" baseline="0" noProof="0" dirty="0">
                <a:ln>
                  <a:noFill/>
                </a:ln>
                <a:solidFill>
                  <a:srgbClr val="003697"/>
                </a:solidFill>
                <a:effectLst/>
                <a:uLnTx/>
                <a:uFillTx/>
                <a:latin typeface="Space Grotesk"/>
                <a:sym typeface="Space Grotesk"/>
              </a:rPr>
              <a:t>Contents</a:t>
            </a:r>
            <a:endParaRPr lang="zh-CN" altLang="en-US" dirty="0"/>
          </a:p>
        </p:txBody>
      </p:sp>
      <p:sp>
        <p:nvSpPr>
          <p:cNvPr id="11" name="Google Shape;305;p47">
            <a:extLst>
              <a:ext uri="{FF2B5EF4-FFF2-40B4-BE49-F238E27FC236}">
                <a16:creationId xmlns:a16="http://schemas.microsoft.com/office/drawing/2014/main" id="{313B9A0F-1DDD-49CE-80F7-63E4DA7CA1E2}"/>
              </a:ext>
            </a:extLst>
          </p:cNvPr>
          <p:cNvSpPr/>
          <p:nvPr/>
        </p:nvSpPr>
        <p:spPr>
          <a:xfrm>
            <a:off x="937700" y="2581450"/>
            <a:ext cx="2175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" name="Google Shape;306;p47">
            <a:extLst>
              <a:ext uri="{FF2B5EF4-FFF2-40B4-BE49-F238E27FC236}">
                <a16:creationId xmlns:a16="http://schemas.microsoft.com/office/drawing/2014/main" id="{9F7E6C97-0205-491B-9364-9DC34E850FAD}"/>
              </a:ext>
            </a:extLst>
          </p:cNvPr>
          <p:cNvSpPr/>
          <p:nvPr/>
        </p:nvSpPr>
        <p:spPr>
          <a:xfrm>
            <a:off x="3484425" y="2581450"/>
            <a:ext cx="2175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" name="Google Shape;307;p47">
            <a:extLst>
              <a:ext uri="{FF2B5EF4-FFF2-40B4-BE49-F238E27FC236}">
                <a16:creationId xmlns:a16="http://schemas.microsoft.com/office/drawing/2014/main" id="{87FD38E2-5784-4095-B2E1-48A047E7BBF6}"/>
              </a:ext>
            </a:extLst>
          </p:cNvPr>
          <p:cNvSpPr/>
          <p:nvPr/>
        </p:nvSpPr>
        <p:spPr>
          <a:xfrm>
            <a:off x="6031150" y="2581450"/>
            <a:ext cx="21753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312;p47">
            <a:extLst>
              <a:ext uri="{FF2B5EF4-FFF2-40B4-BE49-F238E27FC236}">
                <a16:creationId xmlns:a16="http://schemas.microsoft.com/office/drawing/2014/main" id="{4E2DC57E-0376-499C-B2BB-39B6EC5D630C}"/>
              </a:ext>
            </a:extLst>
          </p:cNvPr>
          <p:cNvSpPr/>
          <p:nvPr/>
        </p:nvSpPr>
        <p:spPr>
          <a:xfrm>
            <a:off x="1874000" y="2049213"/>
            <a:ext cx="302700" cy="334800"/>
          </a:xfrm>
          <a:prstGeom prst="mathMin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3;p47">
            <a:extLst>
              <a:ext uri="{FF2B5EF4-FFF2-40B4-BE49-F238E27FC236}">
                <a16:creationId xmlns:a16="http://schemas.microsoft.com/office/drawing/2014/main" id="{F96F945A-2A4D-47BB-9509-A464356B7F87}"/>
              </a:ext>
            </a:extLst>
          </p:cNvPr>
          <p:cNvSpPr/>
          <p:nvPr/>
        </p:nvSpPr>
        <p:spPr>
          <a:xfrm>
            <a:off x="4420725" y="2065263"/>
            <a:ext cx="302700" cy="302700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67;p49">
            <a:extLst>
              <a:ext uri="{FF2B5EF4-FFF2-40B4-BE49-F238E27FC236}">
                <a16:creationId xmlns:a16="http://schemas.microsoft.com/office/drawing/2014/main" id="{7CAA5C0F-16AE-4305-A47C-6BA4134033A7}"/>
              </a:ext>
            </a:extLst>
          </p:cNvPr>
          <p:cNvGrpSpPr/>
          <p:nvPr/>
        </p:nvGrpSpPr>
        <p:grpSpPr>
          <a:xfrm>
            <a:off x="1817501" y="1892822"/>
            <a:ext cx="415697" cy="491191"/>
            <a:chOff x="1014403" y="1939247"/>
            <a:chExt cx="415697" cy="491191"/>
          </a:xfrm>
        </p:grpSpPr>
        <p:sp>
          <p:nvSpPr>
            <p:cNvPr id="34" name="Google Shape;368;p49">
              <a:extLst>
                <a:ext uri="{FF2B5EF4-FFF2-40B4-BE49-F238E27FC236}">
                  <a16:creationId xmlns:a16="http://schemas.microsoft.com/office/drawing/2014/main" id="{47F84187-FA1F-4E32-8EEC-2A90CEA81FEF}"/>
                </a:ext>
              </a:extLst>
            </p:cNvPr>
            <p:cNvSpPr/>
            <p:nvPr/>
          </p:nvSpPr>
          <p:spPr>
            <a:xfrm>
              <a:off x="1014403" y="2119600"/>
              <a:ext cx="332092" cy="310838"/>
            </a:xfrm>
            <a:custGeom>
              <a:avLst/>
              <a:gdLst/>
              <a:ahLst/>
              <a:cxnLst/>
              <a:rect l="l" t="t" r="r" b="b"/>
              <a:pathLst>
                <a:path w="11547" h="10808" extrusionOk="0">
                  <a:moveTo>
                    <a:pt x="4032" y="0"/>
                  </a:moveTo>
                  <a:lnTo>
                    <a:pt x="4032" y="3790"/>
                  </a:lnTo>
                  <a:lnTo>
                    <a:pt x="321" y="9223"/>
                  </a:lnTo>
                  <a:cubicBezTo>
                    <a:pt x="0" y="9675"/>
                    <a:pt x="105" y="10303"/>
                    <a:pt x="557" y="10624"/>
                  </a:cubicBezTo>
                  <a:cubicBezTo>
                    <a:pt x="714" y="10735"/>
                    <a:pt x="897" y="10794"/>
                    <a:pt x="1093" y="10807"/>
                  </a:cubicBezTo>
                  <a:lnTo>
                    <a:pt x="10572" y="10807"/>
                  </a:lnTo>
                  <a:cubicBezTo>
                    <a:pt x="11122" y="10781"/>
                    <a:pt x="11547" y="10310"/>
                    <a:pt x="11527" y="9760"/>
                  </a:cubicBezTo>
                  <a:cubicBezTo>
                    <a:pt x="11514" y="9564"/>
                    <a:pt x="11455" y="9381"/>
                    <a:pt x="11338" y="9223"/>
                  </a:cubicBezTo>
                  <a:lnTo>
                    <a:pt x="7633" y="3790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9;p49">
              <a:extLst>
                <a:ext uri="{FF2B5EF4-FFF2-40B4-BE49-F238E27FC236}">
                  <a16:creationId xmlns:a16="http://schemas.microsoft.com/office/drawing/2014/main" id="{9FBB26A4-45D5-4678-A140-576076411FCC}"/>
                </a:ext>
              </a:extLst>
            </p:cNvPr>
            <p:cNvSpPr/>
            <p:nvPr/>
          </p:nvSpPr>
          <p:spPr>
            <a:xfrm>
              <a:off x="1014575" y="2308611"/>
              <a:ext cx="332494" cy="121827"/>
            </a:xfrm>
            <a:custGeom>
              <a:avLst/>
              <a:gdLst/>
              <a:ahLst/>
              <a:cxnLst/>
              <a:rect l="l" t="t" r="r" b="b"/>
              <a:pathLst>
                <a:path w="11561" h="4236" extrusionOk="0">
                  <a:moveTo>
                    <a:pt x="2141" y="0"/>
                  </a:moveTo>
                  <a:lnTo>
                    <a:pt x="321" y="2651"/>
                  </a:lnTo>
                  <a:cubicBezTo>
                    <a:pt x="1" y="3103"/>
                    <a:pt x="112" y="3731"/>
                    <a:pt x="564" y="4052"/>
                  </a:cubicBezTo>
                  <a:cubicBezTo>
                    <a:pt x="714" y="4163"/>
                    <a:pt x="904" y="4222"/>
                    <a:pt x="1094" y="4235"/>
                  </a:cubicBezTo>
                  <a:lnTo>
                    <a:pt x="10579" y="4235"/>
                  </a:lnTo>
                  <a:cubicBezTo>
                    <a:pt x="11135" y="4209"/>
                    <a:pt x="11561" y="3738"/>
                    <a:pt x="11534" y="3188"/>
                  </a:cubicBezTo>
                  <a:cubicBezTo>
                    <a:pt x="11528" y="2998"/>
                    <a:pt x="11462" y="2809"/>
                    <a:pt x="11351" y="2651"/>
                  </a:cubicBezTo>
                  <a:lnTo>
                    <a:pt x="9538" y="0"/>
                  </a:ln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0;p49">
              <a:extLst>
                <a:ext uri="{FF2B5EF4-FFF2-40B4-BE49-F238E27FC236}">
                  <a16:creationId xmlns:a16="http://schemas.microsoft.com/office/drawing/2014/main" id="{8017CB4E-73CB-4E7F-8A55-0C736BBCA83D}"/>
                </a:ext>
              </a:extLst>
            </p:cNvPr>
            <p:cNvSpPr/>
            <p:nvPr/>
          </p:nvSpPr>
          <p:spPr>
            <a:xfrm>
              <a:off x="1217535" y="1939247"/>
              <a:ext cx="212565" cy="136150"/>
            </a:xfrm>
            <a:custGeom>
              <a:avLst/>
              <a:gdLst/>
              <a:ahLst/>
              <a:cxnLst/>
              <a:rect l="l" t="t" r="r" b="b"/>
              <a:pathLst>
                <a:path w="7391" h="4734" extrusionOk="0">
                  <a:moveTo>
                    <a:pt x="3744" y="1"/>
                  </a:moveTo>
                  <a:cubicBezTo>
                    <a:pt x="1722" y="1"/>
                    <a:pt x="92" y="1022"/>
                    <a:pt x="92" y="2285"/>
                  </a:cubicBezTo>
                  <a:cubicBezTo>
                    <a:pt x="98" y="2671"/>
                    <a:pt x="242" y="3038"/>
                    <a:pt x="498" y="3326"/>
                  </a:cubicBezTo>
                  <a:lnTo>
                    <a:pt x="0" y="4733"/>
                  </a:lnTo>
                  <a:lnTo>
                    <a:pt x="0" y="4733"/>
                  </a:lnTo>
                  <a:lnTo>
                    <a:pt x="2055" y="4308"/>
                  </a:lnTo>
                  <a:cubicBezTo>
                    <a:pt x="2599" y="4484"/>
                    <a:pt x="3168" y="4569"/>
                    <a:pt x="3744" y="4569"/>
                  </a:cubicBezTo>
                  <a:cubicBezTo>
                    <a:pt x="5760" y="4569"/>
                    <a:pt x="7390" y="3548"/>
                    <a:pt x="7390" y="2285"/>
                  </a:cubicBezTo>
                  <a:cubicBezTo>
                    <a:pt x="7390" y="1022"/>
                    <a:pt x="5760" y="1"/>
                    <a:pt x="3744" y="1"/>
                  </a:cubicBezTo>
                  <a:close/>
                </a:path>
              </a:pathLst>
            </a:custGeom>
            <a:solidFill>
              <a:srgbClr val="009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1;p49">
              <a:extLst>
                <a:ext uri="{FF2B5EF4-FFF2-40B4-BE49-F238E27FC236}">
                  <a16:creationId xmlns:a16="http://schemas.microsoft.com/office/drawing/2014/main" id="{0EF5B97E-5CB1-4476-B71D-C560012F3FAE}"/>
                </a:ext>
              </a:extLst>
            </p:cNvPr>
            <p:cNvSpPr/>
            <p:nvPr/>
          </p:nvSpPr>
          <p:spPr>
            <a:xfrm>
              <a:off x="1287738" y="1964958"/>
              <a:ext cx="82685" cy="72590"/>
            </a:xfrm>
            <a:custGeom>
              <a:avLst/>
              <a:gdLst/>
              <a:ahLst/>
              <a:cxnLst/>
              <a:rect l="l" t="t" r="r" b="b"/>
              <a:pathLst>
                <a:path w="2875" h="2524" extrusionOk="0">
                  <a:moveTo>
                    <a:pt x="2527" y="0"/>
                  </a:moveTo>
                  <a:cubicBezTo>
                    <a:pt x="2432" y="0"/>
                    <a:pt x="2338" y="45"/>
                    <a:pt x="2279" y="128"/>
                  </a:cubicBezTo>
                  <a:lnTo>
                    <a:pt x="1081" y="1744"/>
                  </a:lnTo>
                  <a:lnTo>
                    <a:pt x="551" y="1247"/>
                  </a:lnTo>
                  <a:cubicBezTo>
                    <a:pt x="491" y="1190"/>
                    <a:pt x="416" y="1163"/>
                    <a:pt x="342" y="1163"/>
                  </a:cubicBezTo>
                  <a:cubicBezTo>
                    <a:pt x="261" y="1163"/>
                    <a:pt x="180" y="1195"/>
                    <a:pt x="119" y="1260"/>
                  </a:cubicBezTo>
                  <a:cubicBezTo>
                    <a:pt x="1" y="1384"/>
                    <a:pt x="1" y="1581"/>
                    <a:pt x="125" y="1699"/>
                  </a:cubicBezTo>
                  <a:lnTo>
                    <a:pt x="911" y="2438"/>
                  </a:lnTo>
                  <a:cubicBezTo>
                    <a:pt x="969" y="2491"/>
                    <a:pt x="1041" y="2523"/>
                    <a:pt x="1120" y="2523"/>
                  </a:cubicBezTo>
                  <a:lnTo>
                    <a:pt x="1153" y="2523"/>
                  </a:lnTo>
                  <a:cubicBezTo>
                    <a:pt x="1238" y="2510"/>
                    <a:pt x="1316" y="2465"/>
                    <a:pt x="1375" y="2393"/>
                  </a:cubicBezTo>
                  <a:lnTo>
                    <a:pt x="2776" y="494"/>
                  </a:lnTo>
                  <a:cubicBezTo>
                    <a:pt x="2874" y="357"/>
                    <a:pt x="2848" y="160"/>
                    <a:pt x="2711" y="62"/>
                  </a:cubicBezTo>
                  <a:cubicBezTo>
                    <a:pt x="2656" y="20"/>
                    <a:pt x="2591" y="0"/>
                    <a:pt x="2527" y="0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2;p49">
              <a:extLst>
                <a:ext uri="{FF2B5EF4-FFF2-40B4-BE49-F238E27FC236}">
                  <a16:creationId xmlns:a16="http://schemas.microsoft.com/office/drawing/2014/main" id="{F4F1942B-4088-4103-AF96-AD007B7B9C06}"/>
                </a:ext>
              </a:extLst>
            </p:cNvPr>
            <p:cNvSpPr/>
            <p:nvPr/>
          </p:nvSpPr>
          <p:spPr>
            <a:xfrm>
              <a:off x="1105514" y="2109995"/>
              <a:ext cx="157030" cy="18291"/>
            </a:xfrm>
            <a:custGeom>
              <a:avLst/>
              <a:gdLst/>
              <a:ahLst/>
              <a:cxnLst/>
              <a:rect l="l" t="t" r="r" b="b"/>
              <a:pathLst>
                <a:path w="5460" h="636" extrusionOk="0">
                  <a:moveTo>
                    <a:pt x="354" y="1"/>
                  </a:moveTo>
                  <a:cubicBezTo>
                    <a:pt x="157" y="1"/>
                    <a:pt x="0" y="190"/>
                    <a:pt x="46" y="393"/>
                  </a:cubicBezTo>
                  <a:cubicBezTo>
                    <a:pt x="79" y="537"/>
                    <a:pt x="216" y="635"/>
                    <a:pt x="360" y="635"/>
                  </a:cubicBezTo>
                  <a:lnTo>
                    <a:pt x="5113" y="635"/>
                  </a:lnTo>
                  <a:cubicBezTo>
                    <a:pt x="5309" y="635"/>
                    <a:pt x="5460" y="452"/>
                    <a:pt x="5414" y="243"/>
                  </a:cubicBezTo>
                  <a:cubicBezTo>
                    <a:pt x="5381" y="99"/>
                    <a:pt x="5250" y="1"/>
                    <a:pt x="5100" y="1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73;p49">
            <a:extLst>
              <a:ext uri="{FF2B5EF4-FFF2-40B4-BE49-F238E27FC236}">
                <a16:creationId xmlns:a16="http://schemas.microsoft.com/office/drawing/2014/main" id="{0F43F6F6-BC5F-419B-BD00-73D2AE60DABD}"/>
              </a:ext>
            </a:extLst>
          </p:cNvPr>
          <p:cNvGrpSpPr/>
          <p:nvPr/>
        </p:nvGrpSpPr>
        <p:grpSpPr>
          <a:xfrm>
            <a:off x="4351823" y="1971228"/>
            <a:ext cx="450152" cy="499468"/>
            <a:chOff x="6914172" y="3954927"/>
            <a:chExt cx="450152" cy="499468"/>
          </a:xfrm>
        </p:grpSpPr>
        <p:sp>
          <p:nvSpPr>
            <p:cNvPr id="40" name="Google Shape;374;p49">
              <a:extLst>
                <a:ext uri="{FF2B5EF4-FFF2-40B4-BE49-F238E27FC236}">
                  <a16:creationId xmlns:a16="http://schemas.microsoft.com/office/drawing/2014/main" id="{22E334C5-6414-492D-8C7F-7C704407FDAE}"/>
                </a:ext>
              </a:extLst>
            </p:cNvPr>
            <p:cNvSpPr/>
            <p:nvPr/>
          </p:nvSpPr>
          <p:spPr>
            <a:xfrm>
              <a:off x="6914172" y="3988425"/>
              <a:ext cx="450152" cy="450152"/>
            </a:xfrm>
            <a:custGeom>
              <a:avLst/>
              <a:gdLst/>
              <a:ahLst/>
              <a:cxnLst/>
              <a:rect l="l" t="t" r="r" b="b"/>
              <a:pathLst>
                <a:path w="15652" h="15652" extrusionOk="0">
                  <a:moveTo>
                    <a:pt x="7823" y="609"/>
                  </a:moveTo>
                  <a:cubicBezTo>
                    <a:pt x="11809" y="616"/>
                    <a:pt x="15036" y="3843"/>
                    <a:pt x="15043" y="7823"/>
                  </a:cubicBezTo>
                  <a:cubicBezTo>
                    <a:pt x="15043" y="11809"/>
                    <a:pt x="11809" y="15043"/>
                    <a:pt x="7823" y="15043"/>
                  </a:cubicBezTo>
                  <a:cubicBezTo>
                    <a:pt x="3843" y="15043"/>
                    <a:pt x="610" y="11809"/>
                    <a:pt x="610" y="7823"/>
                  </a:cubicBezTo>
                  <a:cubicBezTo>
                    <a:pt x="610" y="3843"/>
                    <a:pt x="3843" y="609"/>
                    <a:pt x="7823" y="609"/>
                  </a:cubicBezTo>
                  <a:close/>
                  <a:moveTo>
                    <a:pt x="7823" y="0"/>
                  </a:moveTo>
                  <a:cubicBezTo>
                    <a:pt x="3503" y="0"/>
                    <a:pt x="1" y="3502"/>
                    <a:pt x="1" y="7823"/>
                  </a:cubicBezTo>
                  <a:cubicBezTo>
                    <a:pt x="1" y="12149"/>
                    <a:pt x="3503" y="15651"/>
                    <a:pt x="7823" y="15651"/>
                  </a:cubicBezTo>
                  <a:cubicBezTo>
                    <a:pt x="12143" y="15645"/>
                    <a:pt x="15645" y="12143"/>
                    <a:pt x="15652" y="7823"/>
                  </a:cubicBezTo>
                  <a:cubicBezTo>
                    <a:pt x="15652" y="3502"/>
                    <a:pt x="12150" y="0"/>
                    <a:pt x="7823" y="0"/>
                  </a:cubicBezTo>
                  <a:close/>
                </a:path>
              </a:pathLst>
            </a:custGeom>
            <a:solidFill>
              <a:srgbClr val="002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5;p49">
              <a:extLst>
                <a:ext uri="{FF2B5EF4-FFF2-40B4-BE49-F238E27FC236}">
                  <a16:creationId xmlns:a16="http://schemas.microsoft.com/office/drawing/2014/main" id="{5B414221-2C1D-426D-A13C-2737F4FF5B21}"/>
                </a:ext>
              </a:extLst>
            </p:cNvPr>
            <p:cNvSpPr/>
            <p:nvPr/>
          </p:nvSpPr>
          <p:spPr>
            <a:xfrm>
              <a:off x="6992686" y="4066911"/>
              <a:ext cx="293151" cy="292978"/>
            </a:xfrm>
            <a:custGeom>
              <a:avLst/>
              <a:gdLst/>
              <a:ahLst/>
              <a:cxnLst/>
              <a:rect l="l" t="t" r="r" b="b"/>
              <a:pathLst>
                <a:path w="10193" h="10187" extrusionOk="0">
                  <a:moveTo>
                    <a:pt x="5093" y="610"/>
                  </a:moveTo>
                  <a:cubicBezTo>
                    <a:pt x="7574" y="616"/>
                    <a:pt x="9577" y="2619"/>
                    <a:pt x="9577" y="5094"/>
                  </a:cubicBezTo>
                  <a:cubicBezTo>
                    <a:pt x="9577" y="7574"/>
                    <a:pt x="7574" y="9577"/>
                    <a:pt x="5093" y="9577"/>
                  </a:cubicBezTo>
                  <a:cubicBezTo>
                    <a:pt x="2619" y="9577"/>
                    <a:pt x="616" y="7574"/>
                    <a:pt x="616" y="5094"/>
                  </a:cubicBezTo>
                  <a:cubicBezTo>
                    <a:pt x="616" y="2619"/>
                    <a:pt x="2619" y="610"/>
                    <a:pt x="5093" y="610"/>
                  </a:cubicBezTo>
                  <a:close/>
                  <a:moveTo>
                    <a:pt x="5093" y="1"/>
                  </a:moveTo>
                  <a:cubicBezTo>
                    <a:pt x="2285" y="1"/>
                    <a:pt x="0" y="2285"/>
                    <a:pt x="0" y="5094"/>
                  </a:cubicBezTo>
                  <a:cubicBezTo>
                    <a:pt x="0" y="7908"/>
                    <a:pt x="2285" y="10186"/>
                    <a:pt x="5093" y="10186"/>
                  </a:cubicBezTo>
                  <a:cubicBezTo>
                    <a:pt x="7908" y="10186"/>
                    <a:pt x="10186" y="7908"/>
                    <a:pt x="10192" y="5094"/>
                  </a:cubicBezTo>
                  <a:cubicBezTo>
                    <a:pt x="10192" y="2285"/>
                    <a:pt x="7908" y="1"/>
                    <a:pt x="5093" y="1"/>
                  </a:cubicBezTo>
                  <a:close/>
                </a:path>
              </a:pathLst>
            </a:custGeom>
            <a:solidFill>
              <a:srgbClr val="002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6;p49">
              <a:extLst>
                <a:ext uri="{FF2B5EF4-FFF2-40B4-BE49-F238E27FC236}">
                  <a16:creationId xmlns:a16="http://schemas.microsoft.com/office/drawing/2014/main" id="{FA3A82E2-39C6-49CB-B597-1E163D0A9770}"/>
                </a:ext>
              </a:extLst>
            </p:cNvPr>
            <p:cNvSpPr/>
            <p:nvPr/>
          </p:nvSpPr>
          <p:spPr>
            <a:xfrm>
              <a:off x="7071374" y="3963583"/>
              <a:ext cx="135373" cy="482391"/>
            </a:xfrm>
            <a:custGeom>
              <a:avLst/>
              <a:gdLst/>
              <a:ahLst/>
              <a:cxnLst/>
              <a:rect l="l" t="t" r="r" b="b"/>
              <a:pathLst>
                <a:path w="4707" h="16773" extrusionOk="0">
                  <a:moveTo>
                    <a:pt x="1" y="0"/>
                  </a:moveTo>
                  <a:lnTo>
                    <a:pt x="1" y="14427"/>
                  </a:lnTo>
                  <a:cubicBezTo>
                    <a:pt x="1" y="15720"/>
                    <a:pt x="1062" y="16773"/>
                    <a:pt x="2363" y="16773"/>
                  </a:cubicBezTo>
                  <a:cubicBezTo>
                    <a:pt x="2452" y="16773"/>
                    <a:pt x="2541" y="16768"/>
                    <a:pt x="2632" y="16758"/>
                  </a:cubicBezTo>
                  <a:cubicBezTo>
                    <a:pt x="3817" y="16620"/>
                    <a:pt x="4707" y="15593"/>
                    <a:pt x="4707" y="14401"/>
                  </a:cubicBezTo>
                  <a:lnTo>
                    <a:pt x="4707" y="0"/>
                  </a:ln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7;p49">
              <a:extLst>
                <a:ext uri="{FF2B5EF4-FFF2-40B4-BE49-F238E27FC236}">
                  <a16:creationId xmlns:a16="http://schemas.microsoft.com/office/drawing/2014/main" id="{04BFBF22-91C6-4750-B916-D5ED0B103731}"/>
                </a:ext>
              </a:extLst>
            </p:cNvPr>
            <p:cNvSpPr/>
            <p:nvPr/>
          </p:nvSpPr>
          <p:spPr>
            <a:xfrm>
              <a:off x="7034676" y="3954927"/>
              <a:ext cx="209171" cy="17342"/>
            </a:xfrm>
            <a:custGeom>
              <a:avLst/>
              <a:gdLst/>
              <a:ahLst/>
              <a:cxnLst/>
              <a:rect l="l" t="t" r="r" b="b"/>
              <a:pathLst>
                <a:path w="7273" h="603" extrusionOk="0">
                  <a:moveTo>
                    <a:pt x="327" y="0"/>
                  </a:moveTo>
                  <a:cubicBezTo>
                    <a:pt x="144" y="0"/>
                    <a:pt x="0" y="164"/>
                    <a:pt x="26" y="347"/>
                  </a:cubicBezTo>
                  <a:cubicBezTo>
                    <a:pt x="46" y="498"/>
                    <a:pt x="183" y="603"/>
                    <a:pt x="334" y="603"/>
                  </a:cubicBezTo>
                  <a:lnTo>
                    <a:pt x="6945" y="603"/>
                  </a:lnTo>
                  <a:cubicBezTo>
                    <a:pt x="7128" y="603"/>
                    <a:pt x="7272" y="445"/>
                    <a:pt x="7246" y="262"/>
                  </a:cubicBezTo>
                  <a:cubicBezTo>
                    <a:pt x="7220" y="112"/>
                    <a:pt x="7089" y="0"/>
                    <a:pt x="6939" y="0"/>
                  </a:cubicBezTo>
                  <a:close/>
                </a:path>
              </a:pathLst>
            </a:custGeom>
            <a:solidFill>
              <a:srgbClr val="DB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8;p49">
              <a:extLst>
                <a:ext uri="{FF2B5EF4-FFF2-40B4-BE49-F238E27FC236}">
                  <a16:creationId xmlns:a16="http://schemas.microsoft.com/office/drawing/2014/main" id="{7FED033D-5723-4336-AADE-C3B7FDA3E8D2}"/>
                </a:ext>
              </a:extLst>
            </p:cNvPr>
            <p:cNvSpPr/>
            <p:nvPr/>
          </p:nvSpPr>
          <p:spPr>
            <a:xfrm>
              <a:off x="7071374" y="4137143"/>
              <a:ext cx="135373" cy="317252"/>
            </a:xfrm>
            <a:custGeom>
              <a:avLst/>
              <a:gdLst/>
              <a:ahLst/>
              <a:cxnLst/>
              <a:rect l="l" t="t" r="r" b="b"/>
              <a:pathLst>
                <a:path w="4707" h="11031" extrusionOk="0">
                  <a:moveTo>
                    <a:pt x="1" y="1"/>
                  </a:moveTo>
                  <a:lnTo>
                    <a:pt x="1" y="8687"/>
                  </a:lnTo>
                  <a:cubicBezTo>
                    <a:pt x="7" y="9983"/>
                    <a:pt x="1054" y="11030"/>
                    <a:pt x="2357" y="11030"/>
                  </a:cubicBezTo>
                  <a:cubicBezTo>
                    <a:pt x="3653" y="11030"/>
                    <a:pt x="4707" y="9976"/>
                    <a:pt x="4707" y="8687"/>
                  </a:cubicBezTo>
                  <a:lnTo>
                    <a:pt x="4707" y="1"/>
                  </a:lnTo>
                  <a:close/>
                </a:path>
              </a:pathLst>
            </a:custGeom>
            <a:solidFill>
              <a:srgbClr val="009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9;p49">
              <a:extLst>
                <a:ext uri="{FF2B5EF4-FFF2-40B4-BE49-F238E27FC236}">
                  <a16:creationId xmlns:a16="http://schemas.microsoft.com/office/drawing/2014/main" id="{5A40D3C6-8B8C-488C-9538-FE702B1A46E4}"/>
                </a:ext>
              </a:extLst>
            </p:cNvPr>
            <p:cNvSpPr/>
            <p:nvPr/>
          </p:nvSpPr>
          <p:spPr>
            <a:xfrm>
              <a:off x="7244566" y="4201709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1" y="485"/>
                    <a:pt x="1" y="1081"/>
                  </a:cubicBezTo>
                  <a:cubicBezTo>
                    <a:pt x="1" y="1670"/>
                    <a:pt x="485" y="2154"/>
                    <a:pt x="1081" y="2154"/>
                  </a:cubicBezTo>
                  <a:cubicBezTo>
                    <a:pt x="1676" y="2154"/>
                    <a:pt x="2154" y="1670"/>
                    <a:pt x="2154" y="1081"/>
                  </a:cubicBezTo>
                  <a:cubicBezTo>
                    <a:pt x="2154" y="485"/>
                    <a:pt x="1676" y="1"/>
                    <a:pt x="1081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0;p49">
              <a:extLst>
                <a:ext uri="{FF2B5EF4-FFF2-40B4-BE49-F238E27FC236}">
                  <a16:creationId xmlns:a16="http://schemas.microsoft.com/office/drawing/2014/main" id="{D46B6F75-5E33-4DFA-9C93-17217EDFF7BD}"/>
                </a:ext>
              </a:extLst>
            </p:cNvPr>
            <p:cNvSpPr/>
            <p:nvPr/>
          </p:nvSpPr>
          <p:spPr>
            <a:xfrm>
              <a:off x="6939595" y="4039244"/>
              <a:ext cx="61978" cy="61978"/>
            </a:xfrm>
            <a:custGeom>
              <a:avLst/>
              <a:gdLst/>
              <a:ahLst/>
              <a:cxnLst/>
              <a:rect l="l" t="t" r="r" b="b"/>
              <a:pathLst>
                <a:path w="2155" h="2155" extrusionOk="0">
                  <a:moveTo>
                    <a:pt x="1081" y="1"/>
                  </a:moveTo>
                  <a:cubicBezTo>
                    <a:pt x="485" y="1"/>
                    <a:pt x="0" y="485"/>
                    <a:pt x="0" y="1081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81"/>
                  </a:cubicBezTo>
                  <a:cubicBezTo>
                    <a:pt x="2154" y="485"/>
                    <a:pt x="1670" y="1"/>
                    <a:pt x="1081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1;p49">
              <a:extLst>
                <a:ext uri="{FF2B5EF4-FFF2-40B4-BE49-F238E27FC236}">
                  <a16:creationId xmlns:a16="http://schemas.microsoft.com/office/drawing/2014/main" id="{F35E5C02-91AD-45A9-B601-E9C60379474B}"/>
                </a:ext>
              </a:extLst>
            </p:cNvPr>
            <p:cNvSpPr/>
            <p:nvPr/>
          </p:nvSpPr>
          <p:spPr>
            <a:xfrm>
              <a:off x="6939595" y="4313356"/>
              <a:ext cx="61978" cy="61949"/>
            </a:xfrm>
            <a:custGeom>
              <a:avLst/>
              <a:gdLst/>
              <a:ahLst/>
              <a:cxnLst/>
              <a:rect l="l" t="t" r="r" b="b"/>
              <a:pathLst>
                <a:path w="2155" h="2154" extrusionOk="0">
                  <a:moveTo>
                    <a:pt x="1081" y="0"/>
                  </a:moveTo>
                  <a:cubicBezTo>
                    <a:pt x="485" y="0"/>
                    <a:pt x="0" y="485"/>
                    <a:pt x="0" y="1074"/>
                  </a:cubicBezTo>
                  <a:cubicBezTo>
                    <a:pt x="0" y="1670"/>
                    <a:pt x="485" y="2154"/>
                    <a:pt x="1081" y="2154"/>
                  </a:cubicBezTo>
                  <a:cubicBezTo>
                    <a:pt x="1670" y="2154"/>
                    <a:pt x="2154" y="1670"/>
                    <a:pt x="2154" y="1074"/>
                  </a:cubicBezTo>
                  <a:cubicBezTo>
                    <a:pt x="2154" y="485"/>
                    <a:pt x="1670" y="0"/>
                    <a:pt x="1081" y="0"/>
                  </a:cubicBezTo>
                  <a:close/>
                </a:path>
              </a:pathLst>
            </a:custGeom>
            <a:solidFill>
              <a:srgbClr val="8017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382;p49">
            <a:extLst>
              <a:ext uri="{FF2B5EF4-FFF2-40B4-BE49-F238E27FC236}">
                <a16:creationId xmlns:a16="http://schemas.microsoft.com/office/drawing/2014/main" id="{22F8DD60-02B9-45C2-8225-FAC4AC55D47A}"/>
              </a:ext>
            </a:extLst>
          </p:cNvPr>
          <p:cNvGrpSpPr/>
          <p:nvPr/>
        </p:nvGrpSpPr>
        <p:grpSpPr>
          <a:xfrm>
            <a:off x="6900044" y="1954828"/>
            <a:ext cx="495506" cy="490933"/>
            <a:chOff x="4673365" y="1261747"/>
            <a:chExt cx="495506" cy="490933"/>
          </a:xfrm>
        </p:grpSpPr>
        <p:sp>
          <p:nvSpPr>
            <p:cNvPr id="49" name="Google Shape;383;p49">
              <a:extLst>
                <a:ext uri="{FF2B5EF4-FFF2-40B4-BE49-F238E27FC236}">
                  <a16:creationId xmlns:a16="http://schemas.microsoft.com/office/drawing/2014/main" id="{A243D96B-4246-440A-A6AD-BFB82A11B8CF}"/>
                </a:ext>
              </a:extLst>
            </p:cNvPr>
            <p:cNvSpPr/>
            <p:nvPr/>
          </p:nvSpPr>
          <p:spPr>
            <a:xfrm>
              <a:off x="4673365" y="1261747"/>
              <a:ext cx="495506" cy="490933"/>
            </a:xfrm>
            <a:custGeom>
              <a:avLst/>
              <a:gdLst/>
              <a:ahLst/>
              <a:cxnLst/>
              <a:rect l="l" t="t" r="r" b="b"/>
              <a:pathLst>
                <a:path w="17229" h="17070" extrusionOk="0">
                  <a:moveTo>
                    <a:pt x="8221" y="5979"/>
                  </a:moveTo>
                  <a:cubicBezTo>
                    <a:pt x="8315" y="5979"/>
                    <a:pt x="8409" y="5991"/>
                    <a:pt x="8503" y="6015"/>
                  </a:cubicBezTo>
                  <a:lnTo>
                    <a:pt x="10578" y="6571"/>
                  </a:lnTo>
                  <a:lnTo>
                    <a:pt x="11135" y="8653"/>
                  </a:lnTo>
                  <a:cubicBezTo>
                    <a:pt x="11239" y="9026"/>
                    <a:pt x="11128" y="9425"/>
                    <a:pt x="10853" y="9700"/>
                  </a:cubicBezTo>
                  <a:lnTo>
                    <a:pt x="9780" y="10780"/>
                  </a:lnTo>
                  <a:cubicBezTo>
                    <a:pt x="9571" y="10984"/>
                    <a:pt x="9291" y="11097"/>
                    <a:pt x="9002" y="11097"/>
                  </a:cubicBezTo>
                  <a:cubicBezTo>
                    <a:pt x="8910" y="11097"/>
                    <a:pt x="8818" y="11085"/>
                    <a:pt x="8726" y="11062"/>
                  </a:cubicBezTo>
                  <a:lnTo>
                    <a:pt x="6651" y="10499"/>
                  </a:lnTo>
                  <a:lnTo>
                    <a:pt x="6094" y="8424"/>
                  </a:lnTo>
                  <a:cubicBezTo>
                    <a:pt x="5990" y="8051"/>
                    <a:pt x="6101" y="7651"/>
                    <a:pt x="6376" y="7376"/>
                  </a:cubicBezTo>
                  <a:lnTo>
                    <a:pt x="7449" y="6296"/>
                  </a:lnTo>
                  <a:cubicBezTo>
                    <a:pt x="7656" y="6089"/>
                    <a:pt x="7934" y="5979"/>
                    <a:pt x="8221" y="5979"/>
                  </a:cubicBezTo>
                  <a:close/>
                  <a:moveTo>
                    <a:pt x="11893" y="1"/>
                  </a:moveTo>
                  <a:cubicBezTo>
                    <a:pt x="11698" y="1"/>
                    <a:pt x="11501" y="75"/>
                    <a:pt x="11351" y="222"/>
                  </a:cubicBezTo>
                  <a:lnTo>
                    <a:pt x="10473" y="1105"/>
                  </a:lnTo>
                  <a:cubicBezTo>
                    <a:pt x="9812" y="1767"/>
                    <a:pt x="9551" y="2729"/>
                    <a:pt x="9793" y="3632"/>
                  </a:cubicBezTo>
                  <a:lnTo>
                    <a:pt x="10120" y="4856"/>
                  </a:lnTo>
                  <a:lnTo>
                    <a:pt x="8896" y="4529"/>
                  </a:lnTo>
                  <a:cubicBezTo>
                    <a:pt x="8673" y="4469"/>
                    <a:pt x="8447" y="4440"/>
                    <a:pt x="8222" y="4440"/>
                  </a:cubicBezTo>
                  <a:cubicBezTo>
                    <a:pt x="7536" y="4440"/>
                    <a:pt x="6866" y="4712"/>
                    <a:pt x="6363" y="5210"/>
                  </a:cubicBezTo>
                  <a:lnTo>
                    <a:pt x="5289" y="6290"/>
                  </a:lnTo>
                  <a:cubicBezTo>
                    <a:pt x="4628" y="6951"/>
                    <a:pt x="4366" y="7913"/>
                    <a:pt x="4608" y="8816"/>
                  </a:cubicBezTo>
                  <a:lnTo>
                    <a:pt x="4936" y="10040"/>
                  </a:lnTo>
                  <a:lnTo>
                    <a:pt x="3712" y="9713"/>
                  </a:lnTo>
                  <a:cubicBezTo>
                    <a:pt x="3489" y="9653"/>
                    <a:pt x="3263" y="9624"/>
                    <a:pt x="3038" y="9624"/>
                  </a:cubicBezTo>
                  <a:cubicBezTo>
                    <a:pt x="2352" y="9624"/>
                    <a:pt x="1682" y="9896"/>
                    <a:pt x="1178" y="10394"/>
                  </a:cubicBezTo>
                  <a:lnTo>
                    <a:pt x="301" y="11271"/>
                  </a:lnTo>
                  <a:cubicBezTo>
                    <a:pt x="0" y="11572"/>
                    <a:pt x="0" y="12057"/>
                    <a:pt x="301" y="12358"/>
                  </a:cubicBezTo>
                  <a:cubicBezTo>
                    <a:pt x="452" y="12508"/>
                    <a:pt x="648" y="12584"/>
                    <a:pt x="845" y="12584"/>
                  </a:cubicBezTo>
                  <a:cubicBezTo>
                    <a:pt x="1041" y="12584"/>
                    <a:pt x="1237" y="12508"/>
                    <a:pt x="1388" y="12358"/>
                  </a:cubicBezTo>
                  <a:lnTo>
                    <a:pt x="2265" y="11481"/>
                  </a:lnTo>
                  <a:cubicBezTo>
                    <a:pt x="2472" y="11273"/>
                    <a:pt x="2750" y="11163"/>
                    <a:pt x="3036" y="11163"/>
                  </a:cubicBezTo>
                  <a:cubicBezTo>
                    <a:pt x="3130" y="11163"/>
                    <a:pt x="3225" y="11175"/>
                    <a:pt x="3319" y="11199"/>
                  </a:cubicBezTo>
                  <a:lnTo>
                    <a:pt x="5394" y="11755"/>
                  </a:lnTo>
                  <a:lnTo>
                    <a:pt x="5950" y="13837"/>
                  </a:lnTo>
                  <a:cubicBezTo>
                    <a:pt x="6055" y="14210"/>
                    <a:pt x="5944" y="14609"/>
                    <a:pt x="5669" y="14884"/>
                  </a:cubicBezTo>
                  <a:lnTo>
                    <a:pt x="4792" y="15761"/>
                  </a:lnTo>
                  <a:cubicBezTo>
                    <a:pt x="4491" y="16063"/>
                    <a:pt x="4497" y="16547"/>
                    <a:pt x="4798" y="16848"/>
                  </a:cubicBezTo>
                  <a:cubicBezTo>
                    <a:pt x="4946" y="16995"/>
                    <a:pt x="5140" y="17069"/>
                    <a:pt x="5336" y="17069"/>
                  </a:cubicBezTo>
                  <a:cubicBezTo>
                    <a:pt x="5531" y="17069"/>
                    <a:pt x="5728" y="16995"/>
                    <a:pt x="5878" y="16848"/>
                  </a:cubicBezTo>
                  <a:lnTo>
                    <a:pt x="6755" y="15971"/>
                  </a:lnTo>
                  <a:cubicBezTo>
                    <a:pt x="7417" y="15303"/>
                    <a:pt x="7678" y="14341"/>
                    <a:pt x="7436" y="13438"/>
                  </a:cubicBezTo>
                  <a:lnTo>
                    <a:pt x="7109" y="12214"/>
                  </a:lnTo>
                  <a:lnTo>
                    <a:pt x="8333" y="12541"/>
                  </a:lnTo>
                  <a:cubicBezTo>
                    <a:pt x="8556" y="12601"/>
                    <a:pt x="8783" y="12630"/>
                    <a:pt x="9008" y="12630"/>
                  </a:cubicBezTo>
                  <a:cubicBezTo>
                    <a:pt x="9693" y="12630"/>
                    <a:pt x="10362" y="12360"/>
                    <a:pt x="10860" y="11867"/>
                  </a:cubicBezTo>
                  <a:lnTo>
                    <a:pt x="11940" y="10787"/>
                  </a:lnTo>
                  <a:cubicBezTo>
                    <a:pt x="12601" y="10119"/>
                    <a:pt x="12863" y="9157"/>
                    <a:pt x="12621" y="8253"/>
                  </a:cubicBezTo>
                  <a:lnTo>
                    <a:pt x="12293" y="7029"/>
                  </a:lnTo>
                  <a:lnTo>
                    <a:pt x="13517" y="7357"/>
                  </a:lnTo>
                  <a:cubicBezTo>
                    <a:pt x="13740" y="7416"/>
                    <a:pt x="13966" y="7446"/>
                    <a:pt x="14191" y="7446"/>
                  </a:cubicBezTo>
                  <a:cubicBezTo>
                    <a:pt x="14877" y="7446"/>
                    <a:pt x="15546" y="7174"/>
                    <a:pt x="16044" y="6676"/>
                  </a:cubicBezTo>
                  <a:lnTo>
                    <a:pt x="16928" y="5799"/>
                  </a:lnTo>
                  <a:cubicBezTo>
                    <a:pt x="17229" y="5498"/>
                    <a:pt x="17222" y="5013"/>
                    <a:pt x="16928" y="4712"/>
                  </a:cubicBezTo>
                  <a:cubicBezTo>
                    <a:pt x="16777" y="4565"/>
                    <a:pt x="16581" y="4491"/>
                    <a:pt x="16384" y="4491"/>
                  </a:cubicBezTo>
                  <a:cubicBezTo>
                    <a:pt x="16188" y="4491"/>
                    <a:pt x="15992" y="4565"/>
                    <a:pt x="15841" y="4712"/>
                  </a:cubicBezTo>
                  <a:lnTo>
                    <a:pt x="14964" y="5596"/>
                  </a:lnTo>
                  <a:cubicBezTo>
                    <a:pt x="14758" y="5797"/>
                    <a:pt x="14482" y="5910"/>
                    <a:pt x="14197" y="5910"/>
                  </a:cubicBezTo>
                  <a:cubicBezTo>
                    <a:pt x="14102" y="5910"/>
                    <a:pt x="14005" y="5897"/>
                    <a:pt x="13910" y="5871"/>
                  </a:cubicBezTo>
                  <a:lnTo>
                    <a:pt x="11835" y="5314"/>
                  </a:lnTo>
                  <a:lnTo>
                    <a:pt x="11279" y="3239"/>
                  </a:lnTo>
                  <a:cubicBezTo>
                    <a:pt x="11174" y="2860"/>
                    <a:pt x="11285" y="2460"/>
                    <a:pt x="11560" y="2192"/>
                  </a:cubicBezTo>
                  <a:lnTo>
                    <a:pt x="12437" y="1308"/>
                  </a:lnTo>
                  <a:cubicBezTo>
                    <a:pt x="12738" y="1007"/>
                    <a:pt x="12732" y="523"/>
                    <a:pt x="12431" y="222"/>
                  </a:cubicBezTo>
                  <a:cubicBezTo>
                    <a:pt x="12283" y="75"/>
                    <a:pt x="12089" y="1"/>
                    <a:pt x="11893" y="1"/>
                  </a:cubicBezTo>
                  <a:close/>
                </a:path>
              </a:pathLst>
            </a:custGeom>
            <a:solidFill>
              <a:srgbClr val="005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4;p49">
              <a:extLst>
                <a:ext uri="{FF2B5EF4-FFF2-40B4-BE49-F238E27FC236}">
                  <a16:creationId xmlns:a16="http://schemas.microsoft.com/office/drawing/2014/main" id="{08C51010-FD5F-40BD-9A88-C05BD737CCC3}"/>
                </a:ext>
              </a:extLst>
            </p:cNvPr>
            <p:cNvSpPr/>
            <p:nvPr/>
          </p:nvSpPr>
          <p:spPr>
            <a:xfrm>
              <a:off x="4887397" y="1429734"/>
              <a:ext cx="112250" cy="110237"/>
            </a:xfrm>
            <a:custGeom>
              <a:avLst/>
              <a:gdLst/>
              <a:ahLst/>
              <a:cxnLst/>
              <a:rect l="l" t="t" r="r" b="b"/>
              <a:pathLst>
                <a:path w="3903" h="3833" extrusionOk="0">
                  <a:moveTo>
                    <a:pt x="344" y="0"/>
                  </a:moveTo>
                  <a:cubicBezTo>
                    <a:pt x="264" y="0"/>
                    <a:pt x="184" y="30"/>
                    <a:pt x="125" y="89"/>
                  </a:cubicBezTo>
                  <a:cubicBezTo>
                    <a:pt x="1" y="213"/>
                    <a:pt x="1" y="409"/>
                    <a:pt x="125" y="534"/>
                  </a:cubicBezTo>
                  <a:lnTo>
                    <a:pt x="3339" y="3741"/>
                  </a:lnTo>
                  <a:cubicBezTo>
                    <a:pt x="3392" y="3800"/>
                    <a:pt x="3477" y="3833"/>
                    <a:pt x="3555" y="3833"/>
                  </a:cubicBezTo>
                  <a:cubicBezTo>
                    <a:pt x="3640" y="3833"/>
                    <a:pt x="3719" y="3800"/>
                    <a:pt x="3778" y="3741"/>
                  </a:cubicBezTo>
                  <a:cubicBezTo>
                    <a:pt x="3902" y="3623"/>
                    <a:pt x="3902" y="3427"/>
                    <a:pt x="3778" y="3303"/>
                  </a:cubicBezTo>
                  <a:lnTo>
                    <a:pt x="564" y="89"/>
                  </a:lnTo>
                  <a:cubicBezTo>
                    <a:pt x="505" y="30"/>
                    <a:pt x="425" y="0"/>
                    <a:pt x="344" y="0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5;p49">
              <a:extLst>
                <a:ext uri="{FF2B5EF4-FFF2-40B4-BE49-F238E27FC236}">
                  <a16:creationId xmlns:a16="http://schemas.microsoft.com/office/drawing/2014/main" id="{E9F79DD2-434C-443E-9285-27148932337C}"/>
                </a:ext>
              </a:extLst>
            </p:cNvPr>
            <p:cNvSpPr/>
            <p:nvPr/>
          </p:nvSpPr>
          <p:spPr>
            <a:xfrm>
              <a:off x="5002811" y="1308856"/>
              <a:ext cx="112222" cy="110266"/>
            </a:xfrm>
            <a:custGeom>
              <a:avLst/>
              <a:gdLst/>
              <a:ahLst/>
              <a:cxnLst/>
              <a:rect l="l" t="t" r="r" b="b"/>
              <a:pathLst>
                <a:path w="3902" h="3834" extrusionOk="0">
                  <a:moveTo>
                    <a:pt x="346" y="1"/>
                  </a:moveTo>
                  <a:cubicBezTo>
                    <a:pt x="267" y="1"/>
                    <a:pt x="187" y="30"/>
                    <a:pt x="125" y="89"/>
                  </a:cubicBezTo>
                  <a:cubicBezTo>
                    <a:pt x="7" y="207"/>
                    <a:pt x="0" y="410"/>
                    <a:pt x="125" y="528"/>
                  </a:cubicBezTo>
                  <a:lnTo>
                    <a:pt x="3339" y="3742"/>
                  </a:lnTo>
                  <a:cubicBezTo>
                    <a:pt x="3398" y="3801"/>
                    <a:pt x="3476" y="3834"/>
                    <a:pt x="3555" y="3834"/>
                  </a:cubicBezTo>
                  <a:cubicBezTo>
                    <a:pt x="3640" y="3834"/>
                    <a:pt x="3718" y="3801"/>
                    <a:pt x="3777" y="3742"/>
                  </a:cubicBezTo>
                  <a:cubicBezTo>
                    <a:pt x="3902" y="3618"/>
                    <a:pt x="3902" y="3421"/>
                    <a:pt x="3777" y="3303"/>
                  </a:cubicBezTo>
                  <a:lnTo>
                    <a:pt x="563" y="89"/>
                  </a:lnTo>
                  <a:cubicBezTo>
                    <a:pt x="504" y="30"/>
                    <a:pt x="426" y="1"/>
                    <a:pt x="346" y="1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6;p49">
              <a:extLst>
                <a:ext uri="{FF2B5EF4-FFF2-40B4-BE49-F238E27FC236}">
                  <a16:creationId xmlns:a16="http://schemas.microsoft.com/office/drawing/2014/main" id="{63A92B75-9234-4E2A-AD1E-F3E431455D64}"/>
                </a:ext>
              </a:extLst>
            </p:cNvPr>
            <p:cNvSpPr/>
            <p:nvPr/>
          </p:nvSpPr>
          <p:spPr>
            <a:xfrm>
              <a:off x="4725305" y="1586218"/>
              <a:ext cx="112250" cy="110410"/>
            </a:xfrm>
            <a:custGeom>
              <a:avLst/>
              <a:gdLst/>
              <a:ahLst/>
              <a:cxnLst/>
              <a:rect l="l" t="t" r="r" b="b"/>
              <a:pathLst>
                <a:path w="3903" h="3839" extrusionOk="0">
                  <a:moveTo>
                    <a:pt x="347" y="1"/>
                  </a:moveTo>
                  <a:cubicBezTo>
                    <a:pt x="268" y="1"/>
                    <a:pt x="187" y="32"/>
                    <a:pt x="125" y="94"/>
                  </a:cubicBezTo>
                  <a:cubicBezTo>
                    <a:pt x="1" y="212"/>
                    <a:pt x="1" y="408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6"/>
                    <a:pt x="3778" y="3301"/>
                  </a:cubicBezTo>
                  <a:lnTo>
                    <a:pt x="564" y="94"/>
                  </a:lnTo>
                  <a:cubicBezTo>
                    <a:pt x="505" y="32"/>
                    <a:pt x="426" y="1"/>
                    <a:pt x="347" y="1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7;p49">
              <a:extLst>
                <a:ext uri="{FF2B5EF4-FFF2-40B4-BE49-F238E27FC236}">
                  <a16:creationId xmlns:a16="http://schemas.microsoft.com/office/drawing/2014/main" id="{33B28D85-F33D-4AB5-9F0C-75D44ACA87D7}"/>
                </a:ext>
              </a:extLst>
            </p:cNvPr>
            <p:cNvSpPr/>
            <p:nvPr/>
          </p:nvSpPr>
          <p:spPr>
            <a:xfrm>
              <a:off x="4844659" y="1472328"/>
              <a:ext cx="112250" cy="110381"/>
            </a:xfrm>
            <a:custGeom>
              <a:avLst/>
              <a:gdLst/>
              <a:ahLst/>
              <a:cxnLst/>
              <a:rect l="l" t="t" r="r" b="b"/>
              <a:pathLst>
                <a:path w="3903" h="3838" extrusionOk="0">
                  <a:moveTo>
                    <a:pt x="347" y="0"/>
                  </a:moveTo>
                  <a:cubicBezTo>
                    <a:pt x="268" y="0"/>
                    <a:pt x="187" y="31"/>
                    <a:pt x="125" y="94"/>
                  </a:cubicBezTo>
                  <a:cubicBezTo>
                    <a:pt x="1" y="218"/>
                    <a:pt x="1" y="414"/>
                    <a:pt x="125" y="532"/>
                  </a:cubicBezTo>
                  <a:lnTo>
                    <a:pt x="3339" y="3746"/>
                  </a:lnTo>
                  <a:cubicBezTo>
                    <a:pt x="3398" y="3805"/>
                    <a:pt x="3477" y="3838"/>
                    <a:pt x="3562" y="3838"/>
                  </a:cubicBezTo>
                  <a:cubicBezTo>
                    <a:pt x="3640" y="3838"/>
                    <a:pt x="3719" y="3805"/>
                    <a:pt x="3778" y="3746"/>
                  </a:cubicBezTo>
                  <a:cubicBezTo>
                    <a:pt x="3902" y="3622"/>
                    <a:pt x="3902" y="3425"/>
                    <a:pt x="3778" y="3308"/>
                  </a:cubicBezTo>
                  <a:lnTo>
                    <a:pt x="564" y="94"/>
                  </a:lnTo>
                  <a:cubicBezTo>
                    <a:pt x="505" y="31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EAD5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14;p47">
            <a:extLst>
              <a:ext uri="{FF2B5EF4-FFF2-40B4-BE49-F238E27FC236}">
                <a16:creationId xmlns:a16="http://schemas.microsoft.com/office/drawing/2014/main" id="{839A8C79-85DC-4512-9A36-BBA5D3908DC0}"/>
              </a:ext>
            </a:extLst>
          </p:cNvPr>
          <p:cNvSpPr txBox="1">
            <a:spLocks/>
          </p:cNvSpPr>
          <p:nvPr/>
        </p:nvSpPr>
        <p:spPr>
          <a:xfrm>
            <a:off x="1017706" y="2587706"/>
            <a:ext cx="1991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2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55" name="Google Shape;316;p47">
            <a:extLst>
              <a:ext uri="{FF2B5EF4-FFF2-40B4-BE49-F238E27FC236}">
                <a16:creationId xmlns:a16="http://schemas.microsoft.com/office/drawing/2014/main" id="{8F9B5D8E-EA57-4BBF-A317-64FE3EA2B6B1}"/>
              </a:ext>
            </a:extLst>
          </p:cNvPr>
          <p:cNvSpPr txBox="1">
            <a:spLocks/>
          </p:cNvSpPr>
          <p:nvPr/>
        </p:nvSpPr>
        <p:spPr>
          <a:xfrm>
            <a:off x="3564431" y="2587706"/>
            <a:ext cx="1991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  <a:latin typeface="Space Grotesk"/>
              </a:rPr>
              <a:t>History</a:t>
            </a:r>
          </a:p>
        </p:txBody>
      </p:sp>
      <p:sp>
        <p:nvSpPr>
          <p:cNvPr id="56" name="Google Shape;318;p47">
            <a:extLst>
              <a:ext uri="{FF2B5EF4-FFF2-40B4-BE49-F238E27FC236}">
                <a16:creationId xmlns:a16="http://schemas.microsoft.com/office/drawing/2014/main" id="{6938CC1C-C817-407D-8705-3D02AE409991}"/>
              </a:ext>
            </a:extLst>
          </p:cNvPr>
          <p:cNvSpPr txBox="1">
            <a:spLocks/>
          </p:cNvSpPr>
          <p:nvPr/>
        </p:nvSpPr>
        <p:spPr>
          <a:xfrm>
            <a:off x="6111156" y="2587706"/>
            <a:ext cx="1991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2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/>
              <a:t>Shapes</a:t>
            </a:r>
          </a:p>
        </p:txBody>
      </p:sp>
    </p:spTree>
    <p:extLst>
      <p:ext uri="{BB962C8B-B14F-4D97-AF65-F5344CB8AC3E}">
        <p14:creationId xmlns:p14="http://schemas.microsoft.com/office/powerpoint/2010/main" val="198398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7131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/>
              <a:t>Introduction</a:t>
            </a:r>
            <a:endParaRPr dirty="0"/>
          </a:p>
        </p:txBody>
      </p:sp>
      <p:sp>
        <p:nvSpPr>
          <p:cNvPr id="222" name="Google Shape;222;p43"/>
          <p:cNvSpPr/>
          <p:nvPr/>
        </p:nvSpPr>
        <p:spPr>
          <a:xfrm>
            <a:off x="806087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title" idx="2"/>
          </p:nvPr>
        </p:nvSpPr>
        <p:spPr>
          <a:xfrm>
            <a:off x="941978" y="1407300"/>
            <a:ext cx="79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4D706E-1376-4637-A375-0F5999E86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2241450" y="12849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dirty="0"/>
              <a:t>Periodic table</a:t>
            </a:r>
            <a:endParaRPr dirty="0"/>
          </a:p>
        </p:txBody>
      </p:sp>
      <p:sp>
        <p:nvSpPr>
          <p:cNvPr id="215" name="Google Shape;215;p42"/>
          <p:cNvSpPr txBox="1">
            <a:spLocks noGrp="1"/>
          </p:cNvSpPr>
          <p:nvPr>
            <p:ph type="subTitle" idx="1"/>
          </p:nvPr>
        </p:nvSpPr>
        <p:spPr>
          <a:xfrm>
            <a:off x="2241450" y="2126750"/>
            <a:ext cx="4661100" cy="12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</a:t>
            </a:r>
            <a:r>
              <a:rPr lang="en-US" sz="1200" b="1" dirty="0"/>
              <a:t>periodic table</a:t>
            </a:r>
            <a:r>
              <a:rPr lang="en-US" sz="1200" dirty="0"/>
              <a:t>, also known as the </a:t>
            </a:r>
            <a:r>
              <a:rPr lang="en-US" sz="1200" b="1" dirty="0"/>
              <a:t>periodic table of (the) (chemical) elements</a:t>
            </a:r>
            <a:r>
              <a:rPr lang="en-US" sz="1200" dirty="0"/>
              <a:t>, is a tabular display of the chemical elements. It is widely used in chemistry, physics, and other sciences, and is generally seen as an icon of chemistry. It is a graphic formulation of the periodic law, which states that the properties of the chemical elements exhibit a periodic dependence on their atomic numbers.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Reading the periodic table</a:t>
            </a:r>
            <a:endParaRPr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80BF100-5959-4B7F-B9B2-D5DBB80284E7}"/>
              </a:ext>
            </a:extLst>
          </p:cNvPr>
          <p:cNvGrpSpPr/>
          <p:nvPr/>
        </p:nvGrpSpPr>
        <p:grpSpPr>
          <a:xfrm>
            <a:off x="2314703" y="1582397"/>
            <a:ext cx="4514594" cy="2303550"/>
            <a:chOff x="1056800" y="1789225"/>
            <a:chExt cx="4514594" cy="2303550"/>
          </a:xfrm>
        </p:grpSpPr>
        <p:sp>
          <p:nvSpPr>
            <p:cNvPr id="717" name="Google Shape;717;p67"/>
            <p:cNvSpPr/>
            <p:nvPr/>
          </p:nvSpPr>
          <p:spPr>
            <a:xfrm>
              <a:off x="1056800" y="1961650"/>
              <a:ext cx="1958700" cy="19587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7"/>
            <p:cNvSpPr txBox="1"/>
            <p:nvPr/>
          </p:nvSpPr>
          <p:spPr>
            <a:xfrm>
              <a:off x="1588850" y="2027800"/>
              <a:ext cx="8946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19" name="Google Shape;719;p67"/>
            <p:cNvSpPr txBox="1"/>
            <p:nvPr/>
          </p:nvSpPr>
          <p:spPr>
            <a:xfrm>
              <a:off x="1388450" y="3116550"/>
              <a:ext cx="1295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Carbon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0" name="Google Shape;720;p67"/>
            <p:cNvSpPr txBox="1"/>
            <p:nvPr/>
          </p:nvSpPr>
          <p:spPr>
            <a:xfrm>
              <a:off x="1588850" y="2444000"/>
              <a:ext cx="8946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</a:t>
              </a:r>
              <a:endParaRPr sz="6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1" name="Google Shape;721;p67"/>
            <p:cNvSpPr txBox="1"/>
            <p:nvPr/>
          </p:nvSpPr>
          <p:spPr>
            <a:xfrm>
              <a:off x="1388450" y="3508900"/>
              <a:ext cx="1295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12.0116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2" name="Google Shape;722;p67"/>
            <p:cNvSpPr/>
            <p:nvPr/>
          </p:nvSpPr>
          <p:spPr>
            <a:xfrm>
              <a:off x="3740794" y="17892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3" name="Google Shape;723;p67"/>
            <p:cNvSpPr txBox="1"/>
            <p:nvPr/>
          </p:nvSpPr>
          <p:spPr>
            <a:xfrm>
              <a:off x="3818344" y="17954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5" name="Google Shape;725;p67"/>
            <p:cNvSpPr/>
            <p:nvPr/>
          </p:nvSpPr>
          <p:spPr>
            <a:xfrm>
              <a:off x="3740694" y="17892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6" name="Google Shape;726;p67"/>
            <p:cNvSpPr txBox="1"/>
            <p:nvPr/>
          </p:nvSpPr>
          <p:spPr>
            <a:xfrm>
              <a:off x="3818244" y="17954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Atomic Number</a:t>
              </a:r>
              <a:endParaRPr sz="16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7" name="Google Shape;727;p67"/>
            <p:cNvSpPr/>
            <p:nvPr/>
          </p:nvSpPr>
          <p:spPr>
            <a:xfrm>
              <a:off x="3740794" y="23961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28" name="Google Shape;728;p67"/>
            <p:cNvSpPr txBox="1"/>
            <p:nvPr/>
          </p:nvSpPr>
          <p:spPr>
            <a:xfrm>
              <a:off x="3818344" y="24024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0" name="Google Shape;730;p67"/>
            <p:cNvSpPr/>
            <p:nvPr/>
          </p:nvSpPr>
          <p:spPr>
            <a:xfrm>
              <a:off x="3740694" y="23961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1" name="Google Shape;731;p67"/>
            <p:cNvSpPr txBox="1"/>
            <p:nvPr/>
          </p:nvSpPr>
          <p:spPr>
            <a:xfrm>
              <a:off x="3818244" y="24024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Symbol</a:t>
              </a:r>
              <a:endParaRPr sz="20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2" name="Google Shape;732;p67"/>
            <p:cNvSpPr/>
            <p:nvPr/>
          </p:nvSpPr>
          <p:spPr>
            <a:xfrm>
              <a:off x="3740794" y="30031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3" name="Google Shape;733;p67"/>
            <p:cNvSpPr txBox="1"/>
            <p:nvPr/>
          </p:nvSpPr>
          <p:spPr>
            <a:xfrm>
              <a:off x="3818344" y="30093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5" name="Google Shape;735;p67"/>
            <p:cNvSpPr/>
            <p:nvPr/>
          </p:nvSpPr>
          <p:spPr>
            <a:xfrm>
              <a:off x="3740694" y="300312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6" name="Google Shape;736;p67"/>
            <p:cNvSpPr txBox="1"/>
            <p:nvPr/>
          </p:nvSpPr>
          <p:spPr>
            <a:xfrm>
              <a:off x="3818244" y="300938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Name</a:t>
              </a:r>
              <a:endParaRPr sz="20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7" name="Google Shape;737;p67"/>
            <p:cNvSpPr/>
            <p:nvPr/>
          </p:nvSpPr>
          <p:spPr>
            <a:xfrm>
              <a:off x="3740794" y="36100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38" name="Google Shape;738;p67"/>
            <p:cNvSpPr txBox="1"/>
            <p:nvPr/>
          </p:nvSpPr>
          <p:spPr>
            <a:xfrm>
              <a:off x="3818344" y="36163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Jupiter</a:t>
              </a:r>
              <a:endParaRPr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40" name="Google Shape;740;p67"/>
            <p:cNvSpPr/>
            <p:nvPr/>
          </p:nvSpPr>
          <p:spPr>
            <a:xfrm>
              <a:off x="3740694" y="3610075"/>
              <a:ext cx="1830600" cy="482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EDB28"/>
                </a:gs>
                <a:gs pos="46000">
                  <a:srgbClr val="D80FCF"/>
                </a:gs>
                <a:gs pos="100000">
                  <a:srgbClr val="005FDB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741" name="Google Shape;741;p67"/>
            <p:cNvSpPr txBox="1"/>
            <p:nvPr/>
          </p:nvSpPr>
          <p:spPr>
            <a:xfrm>
              <a:off x="3818244" y="3616331"/>
              <a:ext cx="167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Relavtive Atomic Mass</a:t>
              </a:r>
              <a:endParaRPr sz="13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742" name="Google Shape;742;p67"/>
            <p:cNvCxnSpPr>
              <a:stCxn id="725" idx="1"/>
              <a:endCxn id="718" idx="3"/>
            </p:cNvCxnSpPr>
            <p:nvPr/>
          </p:nvCxnSpPr>
          <p:spPr>
            <a:xfrm flipH="1">
              <a:off x="2483394" y="2030575"/>
              <a:ext cx="1257300" cy="169800"/>
            </a:xfrm>
            <a:prstGeom prst="bentConnector3">
              <a:avLst>
                <a:gd name="adj1" fmla="val 4999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43" name="Google Shape;743;p67"/>
            <p:cNvCxnSpPr>
              <a:endCxn id="720" idx="3"/>
            </p:cNvCxnSpPr>
            <p:nvPr/>
          </p:nvCxnSpPr>
          <p:spPr>
            <a:xfrm flipH="1">
              <a:off x="2483450" y="2637650"/>
              <a:ext cx="1257300" cy="11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44" name="Google Shape;744;p67"/>
            <p:cNvCxnSpPr>
              <a:stCxn id="735" idx="1"/>
              <a:endCxn id="719" idx="3"/>
            </p:cNvCxnSpPr>
            <p:nvPr/>
          </p:nvCxnSpPr>
          <p:spPr>
            <a:xfrm flipH="1">
              <a:off x="2683794" y="3244475"/>
              <a:ext cx="1056900" cy="447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45" name="Google Shape;745;p67"/>
            <p:cNvCxnSpPr>
              <a:stCxn id="740" idx="1"/>
              <a:endCxn id="721" idx="3"/>
            </p:cNvCxnSpPr>
            <p:nvPr/>
          </p:nvCxnSpPr>
          <p:spPr>
            <a:xfrm rot="10800000">
              <a:off x="2683794" y="3681625"/>
              <a:ext cx="1056900" cy="1698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/>
          <p:nvPr/>
        </p:nvSpPr>
        <p:spPr>
          <a:xfrm>
            <a:off x="1487700" y="1628550"/>
            <a:ext cx="6168600" cy="1389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2" name="Google Shape;492;p57"/>
          <p:cNvSpPr txBox="1">
            <a:spLocks noGrp="1"/>
          </p:cNvSpPr>
          <p:nvPr>
            <p:ph type="title"/>
          </p:nvPr>
        </p:nvSpPr>
        <p:spPr>
          <a:xfrm>
            <a:off x="1887900" y="1717825"/>
            <a:ext cx="53682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177 million</a:t>
            </a:r>
            <a:endParaRPr lang="en" sz="8800" dirty="0"/>
          </a:p>
        </p:txBody>
      </p:sp>
      <p:sp>
        <p:nvSpPr>
          <p:cNvPr id="493" name="Google Shape;493;p57"/>
          <p:cNvSpPr txBox="1">
            <a:spLocks noGrp="1"/>
          </p:cNvSpPr>
          <p:nvPr>
            <p:ph type="subTitle" idx="1"/>
          </p:nvPr>
        </p:nvSpPr>
        <p:spPr>
          <a:xfrm>
            <a:off x="1284000" y="3017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number of organic and inorganic substances</a:t>
            </a:r>
          </a:p>
        </p:txBody>
      </p:sp>
    </p:spTree>
    <p:extLst>
      <p:ext uri="{BB962C8B-B14F-4D97-AF65-F5344CB8AC3E}">
        <p14:creationId xmlns:p14="http://schemas.microsoft.com/office/powerpoint/2010/main" val="203705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41178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Classification Elements ?</a:t>
            </a:r>
            <a:endParaRPr dirty="0"/>
          </a:p>
        </p:txBody>
      </p:sp>
      <p:sp>
        <p:nvSpPr>
          <p:cNvPr id="229" name="Google Shape;229;p44"/>
          <p:cNvSpPr txBox="1">
            <a:spLocks noGrp="1"/>
          </p:cNvSpPr>
          <p:nvPr>
            <p:ph type="body" idx="1"/>
          </p:nvPr>
        </p:nvSpPr>
        <p:spPr>
          <a:xfrm>
            <a:off x="713100" y="1696500"/>
            <a:ext cx="41178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To make things easy we created the periodic table, now called a modern periodic table to understand how the chemistry of this universe works and how elements(atoms) show a sequence with increasing atomic number.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41675" y="1124450"/>
            <a:ext cx="39243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>
            <a:spLocks noGrp="1"/>
          </p:cNvSpPr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Does the Modern Periodic Table Change? If So, How and Who Does That?</a:t>
            </a:r>
            <a:endParaRPr sz="2700" dirty="0"/>
          </a:p>
        </p:txBody>
      </p:sp>
      <p:sp>
        <p:nvSpPr>
          <p:cNvPr id="477" name="Google Shape;477;p55"/>
          <p:cNvSpPr txBox="1">
            <a:spLocks noGrp="1"/>
          </p:cNvSpPr>
          <p:nvPr>
            <p:ph type="subTitle" idx="1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periodic table as we know it today is managed by </a:t>
            </a:r>
            <a:r>
              <a:rPr lang="en-US" b="1" dirty="0"/>
              <a:t>the International Union of Pure and Applied Chemistry, or IUPAC</a:t>
            </a:r>
            <a:r>
              <a:rPr lang="en-US" dirty="0"/>
              <a:t> (eye-you-pack).</a:t>
            </a:r>
            <a:endParaRPr dirty="0"/>
          </a:p>
        </p:txBody>
      </p:sp>
      <p:pic>
        <p:nvPicPr>
          <p:cNvPr id="478" name="Google Shape;478;p55"/>
          <p:cNvPicPr preferRelativeResize="0"/>
          <p:nvPr/>
        </p:nvPicPr>
        <p:blipFill>
          <a:blip r:embed="rId3"/>
          <a:srcRect l="431" r="431"/>
          <a:stretch/>
        </p:blipFill>
        <p:spPr>
          <a:xfrm>
            <a:off x="4906725" y="903500"/>
            <a:ext cx="3337500" cy="33366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31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/>
          <p:nvPr/>
        </p:nvSpPr>
        <p:spPr>
          <a:xfrm>
            <a:off x="7271612" y="1296888"/>
            <a:ext cx="1062600" cy="1062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6"/>
          <p:cNvSpPr txBox="1">
            <a:spLocks noGrp="1"/>
          </p:cNvSpPr>
          <p:nvPr>
            <p:ph type="title" idx="2"/>
          </p:nvPr>
        </p:nvSpPr>
        <p:spPr>
          <a:xfrm>
            <a:off x="7372650" y="1407300"/>
            <a:ext cx="86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56"/>
          <p:cNvSpPr txBox="1">
            <a:spLocks noGrp="1"/>
          </p:cNvSpPr>
          <p:nvPr>
            <p:ph type="title"/>
          </p:nvPr>
        </p:nvSpPr>
        <p:spPr>
          <a:xfrm>
            <a:off x="33633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History</a:t>
            </a:r>
            <a:endParaRPr/>
          </a:p>
        </p:txBody>
      </p:sp>
      <p:sp>
        <p:nvSpPr>
          <p:cNvPr id="486" name="Google Shape;486;p56"/>
          <p:cNvSpPr txBox="1">
            <a:spLocks noGrp="1"/>
          </p:cNvSpPr>
          <p:nvPr>
            <p:ph type="subTitle" idx="1"/>
          </p:nvPr>
        </p:nvSpPr>
        <p:spPr>
          <a:xfrm>
            <a:off x="33633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Subject for Middle School - 8th Grade: Atoms, Elements, and the Periodic Table by Slidesgo">
  <a:themeElements>
    <a:clrScheme name="Simple Light">
      <a:dk1>
        <a:srgbClr val="003697"/>
      </a:dk1>
      <a:lt1>
        <a:srgbClr val="FFFFFF"/>
      </a:lt1>
      <a:dk2>
        <a:srgbClr val="001861"/>
      </a:dk2>
      <a:lt2>
        <a:srgbClr val="DBE3EA"/>
      </a:lt2>
      <a:accent1>
        <a:srgbClr val="005FDB"/>
      </a:accent1>
      <a:accent2>
        <a:srgbClr val="8017E5"/>
      </a:accent2>
      <a:accent3>
        <a:srgbClr val="D80FCF"/>
      </a:accent3>
      <a:accent4>
        <a:srgbClr val="005FDB"/>
      </a:accent4>
      <a:accent5>
        <a:srgbClr val="8017E5"/>
      </a:accent5>
      <a:accent6>
        <a:srgbClr val="D80FCF"/>
      </a:accent6>
      <a:hlink>
        <a:srgbClr val="000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530</Words>
  <Application>Microsoft Office PowerPoint</Application>
  <PresentationFormat>全屏显示(16:9)</PresentationFormat>
  <Paragraphs>301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Inter</vt:lpstr>
      <vt:lpstr>Proxima Nova</vt:lpstr>
      <vt:lpstr>Space Grotesk</vt:lpstr>
      <vt:lpstr>方正清刻本悦宋简体</vt:lpstr>
      <vt:lpstr>Arial</vt:lpstr>
      <vt:lpstr>Barlow</vt:lpstr>
      <vt:lpstr>Roboto Condensed Light</vt:lpstr>
      <vt:lpstr>Science Subject for Middle School - 8th Grade: Atoms, Elements, and the Periodic Table by Slidesgo</vt:lpstr>
      <vt:lpstr>Slidesgo Final Pages</vt:lpstr>
      <vt:lpstr>Periodic Table </vt:lpstr>
      <vt:lpstr>Contents</vt:lpstr>
      <vt:lpstr>Introduction</vt:lpstr>
      <vt:lpstr>Periodic table</vt:lpstr>
      <vt:lpstr>Reading the periodic table</vt:lpstr>
      <vt:lpstr>177 million</vt:lpstr>
      <vt:lpstr>Why do We Need Classification Elements ?</vt:lpstr>
      <vt:lpstr>Does the Modern Periodic Table Change? If So, How and Who Does That?</vt:lpstr>
      <vt:lpstr>02</vt:lpstr>
      <vt:lpstr>—Tim Hardaway </vt:lpstr>
      <vt:lpstr>Periodic table timeline</vt:lpstr>
      <vt:lpstr>Shapes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Periodic Table </dc:title>
  <cp:lastModifiedBy>崃</cp:lastModifiedBy>
  <cp:revision>17</cp:revision>
  <dcterms:modified xsi:type="dcterms:W3CDTF">2022-02-13T13:19:10Z</dcterms:modified>
</cp:coreProperties>
</file>